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89" r:id="rId2"/>
    <p:sldId id="257" r:id="rId3"/>
    <p:sldId id="258" r:id="rId4"/>
    <p:sldId id="259" r:id="rId5"/>
    <p:sldId id="260" r:id="rId6"/>
    <p:sldId id="29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147474031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147474033" r:id="rId33"/>
    <p:sldId id="2147474032" r:id="rId34"/>
    <p:sldId id="2147474030" r:id="rId3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41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E2761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A0-4D11-B634-F07D90E856B6}"/>
              </c:ext>
            </c:extLst>
          </c:dPt>
          <c:dPt>
            <c:idx val="1"/>
            <c:bubble3D val="0"/>
            <c:spPr>
              <a:solidFill>
                <a:srgbClr val="CADCFC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A0-4D11-B634-F07D90E856B6}"/>
              </c:ext>
            </c:extLst>
          </c:dPt>
          <c:cat>
            <c:strRef>
              <c:f>Sheet1!$A$2:$A$3</c:f>
              <c:strCache>
                <c:ptCount val="2"/>
                <c:pt idx="0">
                  <c:v>Metro</c:v>
                </c:pt>
                <c:pt idx="1">
                  <c:v>Non-Metro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A0-4D11-B634-F07D90E85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E2761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AD-4105-B223-8A9F4A53AF71}"/>
              </c:ext>
            </c:extLst>
          </c:dPt>
          <c:dPt>
            <c:idx val="1"/>
            <c:bubble3D val="0"/>
            <c:spPr>
              <a:solidFill>
                <a:srgbClr val="E15550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AD-4105-B223-8A9F4A53AF71}"/>
              </c:ext>
            </c:extLst>
          </c:dPt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Women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AD-4105-B223-8A9F4A53A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1E2761">
                <a:alpha val="100000"/>
              </a:srgbClr>
            </a:solidFill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 b="1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18-25</c:v>
                </c:pt>
                <c:pt idx="1">
                  <c:v>26-30</c:v>
                </c:pt>
                <c:pt idx="2">
                  <c:v>31-40</c:v>
                </c:pt>
                <c:pt idx="3">
                  <c:v>41-45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</c:v>
                </c:pt>
                <c:pt idx="1">
                  <c:v>0.14000000000000001</c:v>
                </c:pt>
                <c:pt idx="2">
                  <c:v>0.38</c:v>
                </c:pt>
                <c:pt idx="3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E2-4632-835A-46AD9E6FD7F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E15550">
                <a:alpha val="100000"/>
              </a:srgbClr>
            </a:solidFill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50" b="1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₹10-20K</c:v>
                </c:pt>
                <c:pt idx="1">
                  <c:v>₹20-40K</c:v>
                </c:pt>
                <c:pt idx="2">
                  <c:v>₹40-60K</c:v>
                </c:pt>
                <c:pt idx="3">
                  <c:v>₹60K+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0.23</c:v>
                </c:pt>
                <c:pt idx="1">
                  <c:v>0.35</c:v>
                </c:pt>
                <c:pt idx="2">
                  <c:v>0.26</c:v>
                </c:pt>
                <c:pt idx="3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AA-4AC1-8756-5EC5A6BB254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E2761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B38-43E3-BB81-99A8713A0D7C}"/>
              </c:ext>
            </c:extLst>
          </c:dPt>
          <c:dPt>
            <c:idx val="1"/>
            <c:bubble3D val="0"/>
            <c:spPr>
              <a:solidFill>
                <a:srgbClr val="CADCFC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B38-43E3-BB81-99A8713A0D7C}"/>
              </c:ext>
            </c:extLst>
          </c:dPt>
          <c:dPt>
            <c:idx val="2"/>
            <c:bubble3D val="0"/>
            <c:spPr>
              <a:solidFill>
                <a:srgbClr val="E15550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B38-43E3-BB81-99A8713A0D7C}"/>
              </c:ext>
            </c:extLst>
          </c:dPt>
          <c:cat>
            <c:strRef>
              <c:f>Sheet1!$A$2:$A$4</c:f>
              <c:strCache>
                <c:ptCount val="3"/>
                <c:pt idx="0">
                  <c:v>Heavy</c:v>
                </c:pt>
                <c:pt idx="1">
                  <c:v>Moderate</c:v>
                </c:pt>
                <c:pt idx="2">
                  <c:v>Only when required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70</c:v>
                </c:pt>
                <c:pt idx="1">
                  <c:v>25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B38-43E3-BB81-99A8713A0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1E2761">
                <a:alpha val="100000"/>
              </a:srgbClr>
            </a:solidFill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1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Fitness tracking</c:v>
                </c:pt>
                <c:pt idx="1">
                  <c:v>Navigation/maps</c:v>
                </c:pt>
                <c:pt idx="2">
                  <c:v>Photography/video</c:v>
                </c:pt>
                <c:pt idx="3">
                  <c:v>Entertainment/streaming</c:v>
                </c:pt>
                <c:pt idx="4">
                  <c:v>Gaming</c:v>
                </c:pt>
                <c:pt idx="5">
                  <c:v>Work/productivity</c:v>
                </c:pt>
                <c:pt idx="6">
                  <c:v>Social media</c:v>
                </c:pt>
                <c:pt idx="7">
                  <c:v>Payments/banking</c:v>
                </c:pt>
                <c:pt idx="8">
                  <c:v>Shopping/food delivery</c:v>
                </c:pt>
                <c:pt idx="9">
                  <c:v>Communication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0.22</c:v>
                </c:pt>
                <c:pt idx="1">
                  <c:v>0.24</c:v>
                </c:pt>
                <c:pt idx="2">
                  <c:v>0.25</c:v>
                </c:pt>
                <c:pt idx="3">
                  <c:v>0.33</c:v>
                </c:pt>
                <c:pt idx="4">
                  <c:v>0.37</c:v>
                </c:pt>
                <c:pt idx="5">
                  <c:v>0.45</c:v>
                </c:pt>
                <c:pt idx="6">
                  <c:v>0.53</c:v>
                </c:pt>
                <c:pt idx="7">
                  <c:v>0.61</c:v>
                </c:pt>
                <c:pt idx="8">
                  <c:v>0.71</c:v>
                </c:pt>
                <c:pt idx="9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21-4612-8CCC-CAD34BF9CD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E15550">
                <a:alpha val="100000"/>
              </a:srgbClr>
            </a:solidFill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It will get stolen</c:v>
                </c:pt>
                <c:pt idx="1">
                  <c:v>It will break</c:v>
                </c:pt>
                <c:pt idx="2">
                  <c:v>It will become outdated too quickly</c:v>
                </c:pt>
                <c:pt idx="3">
                  <c:v>It will stop working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0.17</c:v>
                </c:pt>
                <c:pt idx="1">
                  <c:v>0.22</c:v>
                </c:pt>
                <c:pt idx="2">
                  <c:v>0.28000000000000003</c:v>
                </c:pt>
                <c:pt idx="3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C1-44F7-81DB-933D5BA1B07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E15550">
                <a:alpha val="100000"/>
              </a:srgbClr>
            </a:solidFill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Child/pet-related accident</c:v>
                </c:pt>
                <c:pt idx="1">
                  <c:v>Got angry/frustrated</c:v>
                </c:pt>
                <c:pt idx="2">
                  <c:v>Outdoor trips/adventure activities</c:v>
                </c:pt>
                <c:pt idx="3">
                  <c:v>During commuting/travel</c:v>
                </c:pt>
                <c:pt idx="4">
                  <c:v>While walking/running/exercising/driving</c:v>
                </c:pt>
                <c:pt idx="5">
                  <c:v>Water/liquid exposure</c:v>
                </c:pt>
                <c:pt idx="6">
                  <c:v>Fell from pocket/bag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0.05</c:v>
                </c:pt>
                <c:pt idx="1">
                  <c:v>0.08</c:v>
                </c:pt>
                <c:pt idx="2">
                  <c:v>0.11</c:v>
                </c:pt>
                <c:pt idx="3">
                  <c:v>0.12</c:v>
                </c:pt>
                <c:pt idx="4">
                  <c:v>0.13</c:v>
                </c:pt>
                <c:pt idx="5">
                  <c:v>0.15</c:v>
                </c:pt>
                <c:pt idx="6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F8-4B8C-A1F5-00A3446A964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Got angry/frustrated</c:v>
                </c:pt>
                <c:pt idx="1">
                  <c:v>Outdoor/adventure</c:v>
                </c:pt>
                <c:pt idx="2">
                  <c:v>Walking/running/driving</c:v>
                </c:pt>
                <c:pt idx="3">
                  <c:v>Child/pet-related</c:v>
                </c:pt>
                <c:pt idx="4">
                  <c:v>During commute/travel</c:v>
                </c:pt>
                <c:pt idx="5">
                  <c:v>Water/liquid exposure</c:v>
                </c:pt>
                <c:pt idx="6">
                  <c:v>Fell from pocket/bag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0.09</c:v>
                </c:pt>
                <c:pt idx="1">
                  <c:v>0.13</c:v>
                </c:pt>
                <c:pt idx="2">
                  <c:v>0.14000000000000001</c:v>
                </c:pt>
                <c:pt idx="3">
                  <c:v>0.03</c:v>
                </c:pt>
                <c:pt idx="4">
                  <c:v>0.11</c:v>
                </c:pt>
                <c:pt idx="5">
                  <c:v>0.14000000000000001</c:v>
                </c:pt>
                <c:pt idx="6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CD-4914-9B9C-5A24888BAF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E15550"/>
            </a:solidFill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Got angry/frustrated</c:v>
                </c:pt>
                <c:pt idx="1">
                  <c:v>Outdoor/adventure</c:v>
                </c:pt>
                <c:pt idx="2">
                  <c:v>Walking/running/driving</c:v>
                </c:pt>
                <c:pt idx="3">
                  <c:v>Child/pet-related</c:v>
                </c:pt>
                <c:pt idx="4">
                  <c:v>During commute/travel</c:v>
                </c:pt>
                <c:pt idx="5">
                  <c:v>Water/liquid exposure</c:v>
                </c:pt>
                <c:pt idx="6">
                  <c:v>Fell from pocket/bag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0.04</c:v>
                </c:pt>
                <c:pt idx="1">
                  <c:v>0.06</c:v>
                </c:pt>
                <c:pt idx="2">
                  <c:v>7.0000000000000007E-2</c:v>
                </c:pt>
                <c:pt idx="3">
                  <c:v>0.11</c:v>
                </c:pt>
                <c:pt idx="4">
                  <c:v>0.13</c:v>
                </c:pt>
                <c:pt idx="5">
                  <c:v>0.19</c:v>
                </c:pt>
                <c:pt idx="6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CD-4914-9B9C-5A24888BAF5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"/>
        <c:overlap val="-1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100">
              <a:solidFill>
                <a:srgbClr val="2A2E4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1E2761">
                <a:alpha val="100000"/>
              </a:srgbClr>
            </a:solidFill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Cosmetic dents/scratches</c:v>
                </c:pt>
                <c:pt idx="1">
                  <c:v>Water/liquid damage</c:v>
                </c:pt>
                <c:pt idx="2">
                  <c:v>Charging port issues</c:v>
                </c:pt>
                <c:pt idx="3">
                  <c:v>Camera damage</c:v>
                </c:pt>
                <c:pt idx="4">
                  <c:v>Battery issues after drop</c:v>
                </c:pt>
                <c:pt idx="5">
                  <c:v>Phone stopped working completely</c:v>
                </c:pt>
                <c:pt idx="6">
                  <c:v>Cracked screen/display issues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</c:v>
                </c:pt>
                <c:pt idx="1">
                  <c:v>0.31</c:v>
                </c:pt>
                <c:pt idx="2">
                  <c:v>0.31</c:v>
                </c:pt>
                <c:pt idx="3">
                  <c:v>0.33</c:v>
                </c:pt>
                <c:pt idx="4">
                  <c:v>0.34</c:v>
                </c:pt>
                <c:pt idx="5">
                  <c:v>0.41</c:v>
                </c:pt>
                <c:pt idx="6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F1-4E5D-9F7E-83039726AA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1E2761">
                <a:alpha val="100000"/>
              </a:srgbClr>
            </a:solidFill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Used tape/temporary fixes</c:v>
                </c:pt>
                <c:pt idx="1">
                  <c:v>Used rice to “fix” water damage</c:v>
                </c:pt>
                <c:pt idx="2">
                  <c:v>Ignored cracks for months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0.28000000000000003</c:v>
                </c:pt>
                <c:pt idx="1">
                  <c:v>0.3</c:v>
                </c:pt>
                <c:pt idx="2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C5-44FC-95D6-26AE2C329BF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E15550">
                <a:alpha val="100000"/>
              </a:srgbClr>
            </a:solidFill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Prefer to self-pay for repairs</c:v>
                </c:pt>
                <c:pt idx="1">
                  <c:v>Never offered at purchase / don't know how to buy</c:v>
                </c:pt>
                <c:pt idx="2">
                  <c:v>Don't need it / feels unnecessary</c:v>
                </c:pt>
                <c:pt idx="3">
                  <c:v>Don't trust claims process</c:v>
                </c:pt>
                <c:pt idx="4">
                  <c:v>Don't understand benefits</c:v>
                </c:pt>
                <c:pt idx="5">
                  <c:v>Too expensive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0.15</c:v>
                </c:pt>
                <c:pt idx="1">
                  <c:v>0.33</c:v>
                </c:pt>
                <c:pt idx="2">
                  <c:v>0.38</c:v>
                </c:pt>
                <c:pt idx="3">
                  <c:v>0.42</c:v>
                </c:pt>
                <c:pt idx="4">
                  <c:v>0.43</c:v>
                </c:pt>
                <c:pt idx="5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59-4B76-B71B-667B2DF91E6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1E2761">
                <a:alpha val="100000"/>
              </a:srgbClr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76B5-45FF-9CF4-CBA38B63F032}"/>
              </c:ext>
            </c:extLst>
          </c:dPt>
          <c:dPt>
            <c:idx val="1"/>
            <c:invertIfNegative val="0"/>
            <c:bubble3D val="0"/>
            <c:spPr>
              <a:solidFill>
                <a:srgbClr val="E155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76B5-45FF-9CF4-CBA38B63F032}"/>
              </c:ext>
            </c:extLst>
          </c:dPt>
          <c:dPt>
            <c:idx val="2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76B5-45FF-9CF4-CBA38B63F032}"/>
              </c:ext>
            </c:extLst>
          </c:dPt>
          <c:dPt>
            <c:idx val="3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76B5-45FF-9CF4-CBA38B63F032}"/>
              </c:ext>
            </c:extLst>
          </c:dPt>
          <c:dPt>
            <c:idx val="4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76B5-45FF-9CF4-CBA38B63F032}"/>
              </c:ext>
            </c:extLst>
          </c:dPt>
          <c:dPt>
            <c:idx val="5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76B5-45FF-9CF4-CBA38B63F032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None of these</c:v>
                </c:pt>
                <c:pt idx="1">
                  <c:v>Phone damage protection/insurance plan</c:v>
                </c:pt>
                <c:pt idx="2">
                  <c:v>Waterproof pouch when needed</c:v>
                </c:pt>
                <c:pt idx="3">
                  <c:v>Phone cover/case</c:v>
                </c:pt>
                <c:pt idx="4">
                  <c:v>Screen protector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0.02</c:v>
                </c:pt>
                <c:pt idx="1">
                  <c:v>0.36</c:v>
                </c:pt>
                <c:pt idx="2">
                  <c:v>0.39</c:v>
                </c:pt>
                <c:pt idx="3">
                  <c:v>0.66</c:v>
                </c:pt>
                <c:pt idx="4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6B5-45FF-9CF4-CBA38B63F03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1E2761">
                <a:alpha val="100000"/>
              </a:srgbClr>
            </a:solidFill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YouTube/reviews</c:v>
                </c:pt>
                <c:pt idx="1">
                  <c:v>Advertisements</c:v>
                </c:pt>
                <c:pt idx="2">
                  <c:v>Friends/family</c:v>
                </c:pt>
                <c:pt idx="3">
                  <c:v>Brand website/app</c:v>
                </c:pt>
                <c:pt idx="4">
                  <c:v>Social media/influencers</c:v>
                </c:pt>
                <c:pt idx="5">
                  <c:v>E-commerce websites</c:v>
                </c:pt>
                <c:pt idx="6">
                  <c:v>Smartphone store/retailer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0.21</c:v>
                </c:pt>
                <c:pt idx="1">
                  <c:v>0.23</c:v>
                </c:pt>
                <c:pt idx="2">
                  <c:v>0.39</c:v>
                </c:pt>
                <c:pt idx="3">
                  <c:v>0.39</c:v>
                </c:pt>
                <c:pt idx="4">
                  <c:v>0.46</c:v>
                </c:pt>
                <c:pt idx="5">
                  <c:v>0.55000000000000004</c:v>
                </c:pt>
                <c:pt idx="6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B8-4078-B4C3-79E06EE393D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1E2761">
                <a:alpha val="100000"/>
              </a:srgbClr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1DAF-4EE8-A238-A614101EE08B}"/>
              </c:ext>
            </c:extLst>
          </c:dPt>
          <c:dPt>
            <c:idx val="1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1DAF-4EE8-A238-A614101EE08B}"/>
              </c:ext>
            </c:extLst>
          </c:dPt>
          <c:dPt>
            <c:idx val="2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1DAF-4EE8-A238-A614101EE08B}"/>
              </c:ext>
            </c:extLst>
          </c:dPt>
          <c:dPt>
            <c:idx val="3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1DAF-4EE8-A238-A614101EE08B}"/>
              </c:ext>
            </c:extLst>
          </c:dPt>
          <c:dPt>
            <c:idx val="4"/>
            <c:invertIfNegative val="0"/>
            <c:bubble3D val="0"/>
            <c:spPr>
              <a:solidFill>
                <a:srgbClr val="E155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1DAF-4EE8-A238-A614101EE08B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Brand D</c:v>
                </c:pt>
                <c:pt idx="1">
                  <c:v>Brand C</c:v>
                </c:pt>
                <c:pt idx="2">
                  <c:v>Brand B</c:v>
                </c:pt>
                <c:pt idx="3">
                  <c:v>Brand A</c:v>
                </c:pt>
                <c:pt idx="4">
                  <c:v>OneAssist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0.26</c:v>
                </c:pt>
                <c:pt idx="1">
                  <c:v>0.27</c:v>
                </c:pt>
                <c:pt idx="2">
                  <c:v>0.33</c:v>
                </c:pt>
                <c:pt idx="3">
                  <c:v>0.47</c:v>
                </c:pt>
                <c:pt idx="4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DAF-4EE8-A238-A614101EE08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1E2761">
                <a:alpha val="100000"/>
              </a:srgbClr>
            </a:solidFill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18-25 yrs</c:v>
                </c:pt>
                <c:pt idx="1">
                  <c:v>26-30 yrs</c:v>
                </c:pt>
                <c:pt idx="2">
                  <c:v>31-40 yrs</c:v>
                </c:pt>
                <c:pt idx="3">
                  <c:v>41-45 yrs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0.19</c:v>
                </c:pt>
                <c:pt idx="1">
                  <c:v>0.24</c:v>
                </c:pt>
                <c:pt idx="2">
                  <c:v>0.24</c:v>
                </c:pt>
                <c:pt idx="3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C1-4CEF-AE82-26876EA63B7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0.66"/>
        </c:scaling>
        <c:delete val="1"/>
        <c:axPos val="b"/>
        <c:numFmt formatCode="General" sourceLinked="0"/>
        <c:majorTickMark val="none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1E2761">
                <a:alpha val="100000"/>
              </a:srgbClr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DEB4-4C2D-AD6B-E7EE466D0E51}"/>
              </c:ext>
            </c:extLst>
          </c:dPt>
          <c:dPt>
            <c:idx val="1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DEB4-4C2D-AD6B-E7EE466D0E51}"/>
              </c:ext>
            </c:extLst>
          </c:dPt>
          <c:dPt>
            <c:idx val="2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DEB4-4C2D-AD6B-E7EE466D0E51}"/>
              </c:ext>
            </c:extLst>
          </c:dPt>
          <c:dPt>
            <c:idx val="3"/>
            <c:invertIfNegative val="0"/>
            <c:bubble3D val="0"/>
            <c:spPr>
              <a:solidFill>
                <a:srgbClr val="E155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DEB4-4C2D-AD6B-E7EE466D0E51}"/>
              </c:ext>
            </c:extLst>
          </c:dPt>
          <c:dPt>
            <c:idx val="4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DEB4-4C2D-AD6B-E7EE466D0E51}"/>
              </c:ext>
            </c:extLst>
          </c:dPt>
          <c:dPt>
            <c:idx val="5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DEB4-4C2D-AD6B-E7EE466D0E51}"/>
              </c:ext>
            </c:extLst>
          </c:dPt>
          <c:dPt>
            <c:idx val="6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DEB4-4C2D-AD6B-E7EE466D0E51}"/>
              </c:ext>
            </c:extLst>
          </c:dPt>
          <c:dPt>
            <c:idx val="7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DEB4-4C2D-AD6B-E7EE466D0E51}"/>
              </c:ext>
            </c:extLst>
          </c:dPt>
          <c:dPt>
            <c:idx val="8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DEB4-4C2D-AD6B-E7EE466D0E51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Faster replacement in case of damage/loss</c:v>
                </c:pt>
                <c:pt idx="1">
                  <c:v>Trust in the seller/platform</c:v>
                </c:pt>
                <c:pt idx="2">
                  <c:v>Sustainable/environmentally friendly choice</c:v>
                </c:pt>
                <c:pt idx="3">
                  <c:v>Availability of warranty/protection plans</c:v>
                </c:pt>
                <c:pt idx="4">
                  <c:v>Good enough quality/condition for my needs</c:v>
                </c:pt>
                <c:pt idx="5">
                  <c:v>Availability of certified/refurbished options</c:v>
                </c:pt>
                <c:pt idx="6">
                  <c:v>Suitable as a temporary/backup phone</c:v>
                </c:pt>
                <c:pt idx="7">
                  <c:v>Ability to buy a premium model at a lower price</c:v>
                </c:pt>
                <c:pt idx="8">
                  <c:v>More affordable pricing/value for money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0.15</c:v>
                </c:pt>
                <c:pt idx="1">
                  <c:v>0.25</c:v>
                </c:pt>
                <c:pt idx="2">
                  <c:v>0.28000000000000003</c:v>
                </c:pt>
                <c:pt idx="3">
                  <c:v>0.3</c:v>
                </c:pt>
                <c:pt idx="4">
                  <c:v>0.31</c:v>
                </c:pt>
                <c:pt idx="5">
                  <c:v>0.32</c:v>
                </c:pt>
                <c:pt idx="6">
                  <c:v>0.43</c:v>
                </c:pt>
                <c:pt idx="7">
                  <c:v>0.45</c:v>
                </c:pt>
                <c:pt idx="8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DEB4-4C2D-AD6B-E7EE466D0E5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E15550">
                <a:alpha val="100000"/>
              </a:srgbClr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155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A459-4259-B2D5-C2A275625A84}"/>
              </c:ext>
            </c:extLst>
          </c:dPt>
          <c:dPt>
            <c:idx val="1"/>
            <c:invertIfNegative val="0"/>
            <c:bubble3D val="0"/>
            <c:spPr>
              <a:solidFill>
                <a:srgbClr val="E155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459-4259-B2D5-C2A275625A84}"/>
              </c:ext>
            </c:extLst>
          </c:dPt>
          <c:dPt>
            <c:idx val="2"/>
            <c:invertIfNegative val="0"/>
            <c:bubble3D val="0"/>
            <c:spPr>
              <a:solidFill>
                <a:srgbClr val="E155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A459-4259-B2D5-C2A275625A84}"/>
              </c:ext>
            </c:extLst>
          </c:dPt>
          <c:dPt>
            <c:idx val="3"/>
            <c:invertIfNegative val="0"/>
            <c:bubble3D val="0"/>
            <c:spPr>
              <a:solidFill>
                <a:srgbClr val="1E276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A459-4259-B2D5-C2A275625A84}"/>
              </c:ext>
            </c:extLst>
          </c:dPt>
          <c:dPt>
            <c:idx val="4"/>
            <c:invertIfNegative val="0"/>
            <c:bubble3D val="0"/>
            <c:spPr>
              <a:solidFill>
                <a:srgbClr val="E155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A459-4259-B2D5-C2A275625A84}"/>
              </c:ext>
            </c:extLst>
          </c:dPt>
          <c:dPt>
            <c:idx val="5"/>
            <c:invertIfNegative val="0"/>
            <c:bubble3D val="0"/>
            <c:spPr>
              <a:solidFill>
                <a:srgbClr val="E155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A459-4259-B2D5-C2A275625A84}"/>
              </c:ext>
            </c:extLst>
          </c:dPt>
          <c:dPt>
            <c:idx val="6"/>
            <c:invertIfNegative val="0"/>
            <c:bubble3D val="0"/>
            <c:spPr>
              <a:solidFill>
                <a:srgbClr val="E155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A459-4259-B2D5-C2A275625A84}"/>
              </c:ext>
            </c:extLst>
          </c:dPt>
          <c:dPt>
            <c:idx val="7"/>
            <c:invertIfNegative val="0"/>
            <c:bubble3D val="0"/>
            <c:spPr>
              <a:solidFill>
                <a:srgbClr val="E1555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A459-4259-B2D5-C2A275625A84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1" i="0" u="none" strike="noStrike">
                    <a:solidFill>
                      <a:srgbClr val="2A2E43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Prices are not attractive enough</c:v>
                </c:pt>
                <c:pt idx="1">
                  <c:v>Second-hand phones don't match my status/image</c:v>
                </c:pt>
                <c:pt idx="2">
                  <c:v>Limited availability of preferred models</c:v>
                </c:pt>
                <c:pt idx="3">
                  <c:v>Lack of warranty/protection</c:v>
                </c:pt>
                <c:pt idx="4">
                  <c:v>Prefer owning a brand-new phone</c:v>
                </c:pt>
                <c:pt idx="5">
                  <c:v>Concerns about trust/authenticity</c:v>
                </c:pt>
                <c:pt idx="6">
                  <c:v>Concerns about hidden defects/issues</c:v>
                </c:pt>
                <c:pt idx="7">
                  <c:v>Concerns about quality/condition/battery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0.2</c:v>
                </c:pt>
                <c:pt idx="1">
                  <c:v>0.26</c:v>
                </c:pt>
                <c:pt idx="2">
                  <c:v>0.26</c:v>
                </c:pt>
                <c:pt idx="3">
                  <c:v>0.44</c:v>
                </c:pt>
                <c:pt idx="4">
                  <c:v>0.45</c:v>
                </c:pt>
                <c:pt idx="5">
                  <c:v>0.49</c:v>
                </c:pt>
                <c:pt idx="6">
                  <c:v>0.51</c:v>
                </c:pt>
                <c:pt idx="7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459-4259-B2D5-C2A275625A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50" b="0" i="0" u="none" strike="noStrike">
                <a:solidFill>
                  <a:srgbClr val="2A2E4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6300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7C5180-86E3-D600-2DD2-2CDD4D584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1797F-02EE-45DB-8045-B87ECF06FFA9}" type="datetimeFigureOut">
              <a:rPr lang="en-IN" smtClean="0"/>
              <a:t>18-08-2026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877AD2-726B-D4ED-6810-7B338CFEB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37391-6014-4547-709C-0142D716F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867AF-B8A4-440A-81BB-0FB78F0748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477661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10.png"/><Relationship Id="rId8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chart" Target="../charts/chart4.xml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5.xml"/><Relationship Id="rId4" Type="http://schemas.openxmlformats.org/officeDocument/2006/relationships/chart" Target="../charts/chart6.xml"/><Relationship Id="rId5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7.xml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8.xml"/><Relationship Id="rId4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9.xml"/><Relationship Id="rId4" Type="http://schemas.openxmlformats.org/officeDocument/2006/relationships/image" Target="../media/image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10.xml"/><Relationship Id="rId4" Type="http://schemas.openxmlformats.org/officeDocument/2006/relationships/image" Target="../media/image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chart" Target="../charts/chart11.xml"/><Relationship Id="rId4" Type="http://schemas.openxmlformats.org/officeDocument/2006/relationships/image" Target="../media/image17.png"/><Relationship Id="rId5" Type="http://schemas.openxmlformats.org/officeDocument/2006/relationships/image" Target="../media/image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chart" Target="../charts/chart12.xml"/><Relationship Id="rId4" Type="http://schemas.openxmlformats.org/officeDocument/2006/relationships/image" Target="../media/image6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chart" Target="../charts/chart13.xml"/><Relationship Id="rId4" Type="http://schemas.openxmlformats.org/officeDocument/2006/relationships/image" Target="../media/image14.png"/><Relationship Id="rId5" Type="http://schemas.openxmlformats.org/officeDocument/2006/relationships/image" Target="../media/image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chart" Target="../charts/chart14.xml"/><Relationship Id="rId4" Type="http://schemas.openxmlformats.org/officeDocument/2006/relationships/image" Target="../media/image21.png"/><Relationship Id="rId5" Type="http://schemas.openxmlformats.org/officeDocument/2006/relationships/image" Target="../media/image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chart" Target="../charts/chart15.xml"/><Relationship Id="rId4" Type="http://schemas.openxmlformats.org/officeDocument/2006/relationships/image" Target="../media/image6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chart" Target="../charts/chart16.xml"/><Relationship Id="rId4" Type="http://schemas.openxmlformats.org/officeDocument/2006/relationships/image" Target="../media/image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chart" Target="../charts/chart17.xml"/><Relationship Id="rId4" Type="http://schemas.openxmlformats.org/officeDocument/2006/relationships/image" Target="../media/image6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chart" Target="../charts/chart18.xml"/><Relationship Id="rId4" Type="http://schemas.openxmlformats.org/officeDocument/2006/relationships/image" Target="../media/image6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5" Type="http://schemas.openxmlformats.org/officeDocument/2006/relationships/image" Target="../media/image23.png"/><Relationship Id="rId6" Type="http://schemas.openxmlformats.org/officeDocument/2006/relationships/image" Target="../media/image2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0.png"/><Relationship Id="rId4" Type="http://schemas.openxmlformats.org/officeDocument/2006/relationships/image" Target="../media/image24.png"/><Relationship Id="rId5" Type="http://schemas.openxmlformats.org/officeDocument/2006/relationships/image" Target="../media/image13.png"/><Relationship Id="rId6" Type="http://schemas.openxmlformats.org/officeDocument/2006/relationships/image" Target="../media/image25.png"/><Relationship Id="rId7" Type="http://schemas.openxmlformats.org/officeDocument/2006/relationships/image" Target="../media/image19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6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png"/><Relationship Id="rId4" Type="http://schemas.openxmlformats.org/officeDocument/2006/relationships/image" Target="../media/image25.png"/><Relationship Id="rId5" Type="http://schemas.openxmlformats.org/officeDocument/2006/relationships/image" Target="../media/image29.png"/><Relationship Id="rId6" Type="http://schemas.openxmlformats.org/officeDocument/2006/relationships/image" Target="../media/image2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3" Type="http://schemas.openxmlformats.org/officeDocument/2006/relationships/image" Target="../media/image25.png"/><Relationship Id="rId4" Type="http://schemas.openxmlformats.org/officeDocument/2006/relationships/image" Target="../media/image29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2DDC17-629A-90A9-FE36-3C19897B5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" y="-637309"/>
            <a:ext cx="12188842" cy="81347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75CDFF-0D02-880F-B677-353E886D9EDE}"/>
              </a:ext>
            </a:extLst>
          </p:cNvPr>
          <p:cNvSpPr txBox="1"/>
          <p:nvPr/>
        </p:nvSpPr>
        <p:spPr>
          <a:xfrm>
            <a:off x="351451" y="2274838"/>
            <a:ext cx="5107238" cy="2308324"/>
          </a:xfrm>
          <a:prstGeom prst="rect">
            <a:avLst/>
          </a:prstGeom>
          <a:solidFill>
            <a:srgbClr val="44414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Gadugi" panose="020B0502040204020203" pitchFamily="34" charset="0"/>
                <a:ea typeface="Gadugi" panose="020B0502040204020203" pitchFamily="34" charset="0"/>
              </a:rPr>
              <a:t>The Great Indian Smartphone Protection Crisis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DFBD600-B780-F504-4CEC-9CBA4DCDDE9C}"/>
              </a:ext>
            </a:extLst>
          </p:cNvPr>
          <p:cNvSpPr/>
          <p:nvPr/>
        </p:nvSpPr>
        <p:spPr>
          <a:xfrm>
            <a:off x="209635" y="-338256"/>
            <a:ext cx="1558024" cy="483074"/>
          </a:xfrm>
          <a:prstGeom prst="rect">
            <a:avLst/>
          </a:prstGeom>
          <a:solidFill>
            <a:srgbClr val="44414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502920"/>
            <a:ext cx="943728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920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OBJECTIVE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Smartphone Protection's Moment Is Now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Smartphones have quietly become the most expensive, most-used and longest-held device in an Indian household, which makes protecting them a bigger question than ever.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3246120" cy="1965960"/>
          </a:xfrm>
          <a:prstGeom prst="roundRect">
            <a:avLst>
              <a:gd name="adj" fmla="val 372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  <a:effectLst>
            <a:outerShdw blurRad="1016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6" name="Shape 4"/>
          <p:cNvSpPr/>
          <p:nvPr/>
        </p:nvSpPr>
        <p:spPr>
          <a:xfrm>
            <a:off x="754380" y="2510028"/>
            <a:ext cx="777240" cy="777240"/>
          </a:xfrm>
          <a:prstGeom prst="ellipse">
            <a:avLst/>
          </a:prstGeom>
          <a:solidFill>
            <a:srgbClr val="E1555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7" name="Image 0" descr="/home/claude/build/icons/trend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194" y="2618842"/>
            <a:ext cx="559613" cy="55961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3291840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40–50%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777240" y="3794760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Rise in average smartphone prices in India in this year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977640" y="2331720"/>
            <a:ext cx="3246120" cy="1965960"/>
          </a:xfrm>
          <a:prstGeom prst="roundRect">
            <a:avLst>
              <a:gd name="adj" fmla="val 372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  <a:effectLst>
            <a:outerShdw blurRad="1016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1" name="Shape 8"/>
          <p:cNvSpPr/>
          <p:nvPr/>
        </p:nvSpPr>
        <p:spPr>
          <a:xfrm>
            <a:off x="4183380" y="2510028"/>
            <a:ext cx="777240" cy="7772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2" name="Image 1" descr="/home/claude/build/icons/clo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194" y="2618842"/>
            <a:ext cx="559613" cy="55961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977640" y="3291840"/>
            <a:ext cx="3246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~40 months</a:t>
            </a:r>
            <a:endParaRPr lang="en-US" sz="3000" dirty="0"/>
          </a:p>
        </p:txBody>
      </p:sp>
      <p:sp>
        <p:nvSpPr>
          <p:cNvPr id="14" name="Text 10"/>
          <p:cNvSpPr/>
          <p:nvPr/>
        </p:nvSpPr>
        <p:spPr>
          <a:xfrm>
            <a:off x="4206240" y="3794760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replacement cycle, up from once every couple of years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7406640" y="2331720"/>
            <a:ext cx="4233672" cy="1965960"/>
          </a:xfrm>
          <a:prstGeom prst="roundRect">
            <a:avLst>
              <a:gd name="adj" fmla="val 3721"/>
            </a:avLst>
          </a:prstGeom>
          <a:solidFill>
            <a:srgbClr val="1E2761"/>
          </a:solidFill>
          <a:ln w="12700">
            <a:solidFill>
              <a:srgbClr val="E2E6F0"/>
            </a:solidFill>
            <a:prstDash val="solid"/>
          </a:ln>
          <a:effectLst>
            <a:outerShdw blurRad="1016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6" name="Text 12"/>
          <p:cNvSpPr/>
          <p:nvPr/>
        </p:nvSpPr>
        <p:spPr>
          <a:xfrm>
            <a:off x="7680960" y="2532888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Inflection Point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680960" y="2926080"/>
            <a:ext cx="37033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C7CD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Costlier phones, held for longer, are exactly the conditions that make protection plans matter most. If there is a moment for the category to inflect, it is now.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548640" y="4572000"/>
            <a:ext cx="11091672" cy="1417320"/>
          </a:xfrm>
          <a:prstGeom prst="roundRect">
            <a:avLst>
              <a:gd name="adj" fmla="val 516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9" name="Shape 15"/>
          <p:cNvSpPr/>
          <p:nvPr/>
        </p:nvSpPr>
        <p:spPr>
          <a:xfrm>
            <a:off x="800100" y="4933188"/>
            <a:ext cx="685800" cy="685800"/>
          </a:xfrm>
          <a:prstGeom prst="ellipse">
            <a:avLst/>
          </a:prstGeom>
          <a:solidFill>
            <a:srgbClr val="E1555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20" name="Image 2" descr="/home/claude/build/icons/search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112" y="5029200"/>
            <a:ext cx="493776" cy="49377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691640" y="4736592"/>
            <a:ext cx="96926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has been a pioneer in India's smartphone protection category. </a:t>
            </a:r>
            <a:r>
              <a:rPr lang="en-US" sz="12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understand the category truth, how consumers actually use, damage, replace and protect their smartphones, and where the secondary market fits in, OneAssist partnered with Hansa Research on this nationwide study.</a:t>
            </a:r>
            <a:endParaRPr lang="en-US" sz="1250" dirty="0"/>
          </a:p>
        </p:txBody>
      </p:sp>
      <p:sp>
        <p:nvSpPr>
          <p:cNvPr id="22" name="Text 17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23" name="Text 18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pic>
        <p:nvPicPr>
          <p:cNvPr id="24" name="Picture 23" descr="3_Main_FileOA_Logo_200px_x_136-0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 Did The Research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789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blind, structured study conducted independently by Hansa Research on behalf of OneAssist.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121408"/>
            <a:ext cx="5349240" cy="2084832"/>
          </a:xfrm>
          <a:prstGeom prst="roundRect">
            <a:avLst>
              <a:gd name="adj" fmla="val 3509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  <a:effectLst>
            <a:outerShdw blurRad="1016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pic>
        <p:nvPicPr>
          <p:cNvPr id="6" name="Image 0" descr="/home/claude/build/logo_hansa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377440"/>
            <a:ext cx="1554480" cy="63093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68680" y="3063240"/>
            <a:ext cx="4709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10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Hansa Research is one of India's leading full-service market research and consumer insight agencies, with deep experience running large-scale, syndicated and custom studies across consumer, retail and technology categories nationwide.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135624" y="2176272"/>
            <a:ext cx="438912" cy="438912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9" name="Image 1" descr="/home/claude/build/icons/us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072" y="2237720"/>
            <a:ext cx="316017" cy="31601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720840" y="2121408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Surveyed via the Hansa Cheetah Panel using a structured, client-approved questionnaire</a:t>
            </a:r>
            <a:endParaRPr lang="en-US" sz="1000" dirty="0"/>
          </a:p>
        </p:txBody>
      </p:sp>
      <p:sp>
        <p:nvSpPr>
          <p:cNvPr id="11" name="Shape 7"/>
          <p:cNvSpPr/>
          <p:nvPr/>
        </p:nvSpPr>
        <p:spPr>
          <a:xfrm>
            <a:off x="6135624" y="2779776"/>
            <a:ext cx="438912" cy="438912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2" name="Image 2" descr="/home/claude/build/icons/lo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7072" y="2841224"/>
            <a:ext cx="316017" cy="31601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720840" y="2724912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Blind study: Respondents were told only that it was on behalf of Hansa Research</a:t>
            </a:r>
            <a:endParaRPr lang="en-US" sz="1000" dirty="0"/>
          </a:p>
        </p:txBody>
      </p:sp>
      <p:sp>
        <p:nvSpPr>
          <p:cNvPr id="14" name="Shape 9"/>
          <p:cNvSpPr/>
          <p:nvPr/>
        </p:nvSpPr>
        <p:spPr>
          <a:xfrm>
            <a:off x="6135624" y="3383280"/>
            <a:ext cx="438912" cy="438912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5" name="Image 3" descr="/home/claude/build/icons/clo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7072" y="3444728"/>
            <a:ext cx="316017" cy="316017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720840" y="3328416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Interviews in English, with a length of interview (LOI) of 10–12 minutes</a:t>
            </a:r>
            <a:endParaRPr lang="en-US" sz="1000" dirty="0"/>
          </a:p>
        </p:txBody>
      </p:sp>
      <p:sp>
        <p:nvSpPr>
          <p:cNvPr id="17" name="Shape 11"/>
          <p:cNvSpPr/>
          <p:nvPr/>
        </p:nvSpPr>
        <p:spPr>
          <a:xfrm>
            <a:off x="6135624" y="3986784"/>
            <a:ext cx="438912" cy="438912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8" name="Image 4" descr="/home/claude/build/icons/mobil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072" y="4048232"/>
            <a:ext cx="316017" cy="316017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6720840" y="393192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Smartphone owners aged 18–45, device worth ₹10K+, and the primary decision-maker or user of it</a:t>
            </a:r>
            <a:endParaRPr lang="en-US" sz="1000" dirty="0"/>
          </a:p>
        </p:txBody>
      </p:sp>
      <p:sp>
        <p:nvSpPr>
          <p:cNvPr id="20" name="Shape 13"/>
          <p:cNvSpPr/>
          <p:nvPr/>
        </p:nvSpPr>
        <p:spPr>
          <a:xfrm>
            <a:off x="548640" y="4526280"/>
            <a:ext cx="11091672" cy="1508760"/>
          </a:xfrm>
          <a:prstGeom prst="roundRect">
            <a:avLst>
              <a:gd name="adj" fmla="val 4848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1" name="Text 14"/>
          <p:cNvSpPr/>
          <p:nvPr/>
        </p:nvSpPr>
        <p:spPr>
          <a:xfrm>
            <a:off x="868680" y="4663440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Target Group</a:t>
            </a:r>
            <a:endParaRPr lang="en-US" sz="1350" dirty="0"/>
          </a:p>
        </p:txBody>
      </p:sp>
      <p:sp>
        <p:nvSpPr>
          <p:cNvPr id="22" name="Text 15"/>
          <p:cNvSpPr/>
          <p:nvPr/>
        </p:nvSpPr>
        <p:spPr>
          <a:xfrm>
            <a:off x="868680" y="4956048"/>
            <a:ext cx="10424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8000"/>
              </a:lnSpc>
              <a:buNone/>
            </a:pPr>
            <a:r>
              <a:rPr lang="en-US" sz="1100" b="1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10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Smartphone users, 18–45 years, across Metro + Non-Metro (Tier 1 &amp; 2) India
</a:t>
            </a:r>
            <a:r>
              <a:rPr lang="en-US" sz="1100" b="1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10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Owns a smartphone worth ₹10,000+, and is a primary decision-maker / user of the device
</a:t>
            </a:r>
            <a:r>
              <a:rPr lang="en-US" sz="1100" b="1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r>
              <a:rPr lang="en-US" sz="110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across North, South, East and West India</a:t>
            </a:r>
            <a:endParaRPr lang="en-US" sz="1100" dirty="0"/>
          </a:p>
        </p:txBody>
      </p:sp>
      <p:sp>
        <p:nvSpPr>
          <p:cNvPr id="23" name="Text 16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24" name="Text 17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pic>
        <p:nvPicPr>
          <p:cNvPr id="25" name="Picture 24" descr="3_Main_FileOA_Logo_200px_x_136-0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&amp; COVERAGE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7899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1,260 Smartphone Users. Every Corner Of India.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representative mix across geography, gender, age and phone value, so the findings speak for India, not just its metros. (Total sample: 1,260)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2606040" cy="1965960"/>
          </a:xfrm>
          <a:prstGeom prst="roundRect">
            <a:avLst>
              <a:gd name="adj" fmla="val 372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548640" y="2258568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Geography</a:t>
            </a:r>
            <a:endParaRPr lang="en-US" sz="11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868680" y="2532888"/>
          <a:ext cx="1965960" cy="1234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3822192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 48%</a:t>
            </a:r>
            <a:r>
              <a:rPr lang="en-US" sz="900" b="1" dirty="0">
                <a:solidFill>
                  <a:srgbClr val="899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Non-Metro 52%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319272" y="2148840"/>
            <a:ext cx="2606040" cy="1965960"/>
          </a:xfrm>
          <a:prstGeom prst="roundRect">
            <a:avLst>
              <a:gd name="adj" fmla="val 372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Text 7"/>
          <p:cNvSpPr/>
          <p:nvPr/>
        </p:nvSpPr>
        <p:spPr>
          <a:xfrm>
            <a:off x="3319272" y="2258568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</a:t>
            </a:r>
            <a:endParaRPr lang="en-US" sz="1100" dirty="0"/>
          </a:p>
        </p:txBody>
      </p:sp>
      <p:graphicFrame>
        <p:nvGraphicFramePr>
          <p:cNvPr id="11" name="Chart 1"/>
          <p:cNvGraphicFramePr/>
          <p:nvPr/>
        </p:nvGraphicFramePr>
        <p:xfrm>
          <a:off x="3639312" y="2532888"/>
          <a:ext cx="1965960" cy="1234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 8"/>
          <p:cNvSpPr/>
          <p:nvPr/>
        </p:nvSpPr>
        <p:spPr>
          <a:xfrm>
            <a:off x="3319272" y="3822192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 80%</a:t>
            </a:r>
            <a:r>
              <a:rPr lang="en-US" sz="900" b="1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Women 20%</a:t>
            </a:r>
            <a:endParaRPr lang="en-US" sz="900" dirty="0"/>
          </a:p>
        </p:txBody>
      </p:sp>
      <p:sp>
        <p:nvSpPr>
          <p:cNvPr id="13" name="Shape 9"/>
          <p:cNvSpPr/>
          <p:nvPr/>
        </p:nvSpPr>
        <p:spPr>
          <a:xfrm>
            <a:off x="6089904" y="2148840"/>
            <a:ext cx="2606040" cy="1965960"/>
          </a:xfrm>
          <a:prstGeom prst="roundRect">
            <a:avLst>
              <a:gd name="adj" fmla="val 372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4" name="Text 10"/>
          <p:cNvSpPr/>
          <p:nvPr/>
        </p:nvSpPr>
        <p:spPr>
          <a:xfrm>
            <a:off x="6089904" y="2258568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Group</a:t>
            </a:r>
            <a:endParaRPr lang="en-US" sz="1100" dirty="0"/>
          </a:p>
        </p:txBody>
      </p:sp>
      <p:graphicFrame>
        <p:nvGraphicFramePr>
          <p:cNvPr id="15" name="Chart 2"/>
          <p:cNvGraphicFramePr/>
          <p:nvPr/>
        </p:nvGraphicFramePr>
        <p:xfrm>
          <a:off x="6199632" y="2532888"/>
          <a:ext cx="2386584" cy="14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Shape 11"/>
          <p:cNvSpPr/>
          <p:nvPr/>
        </p:nvSpPr>
        <p:spPr>
          <a:xfrm>
            <a:off x="8860536" y="2148840"/>
            <a:ext cx="2606040" cy="1965960"/>
          </a:xfrm>
          <a:prstGeom prst="roundRect">
            <a:avLst>
              <a:gd name="adj" fmla="val 372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7" name="Text 12"/>
          <p:cNvSpPr/>
          <p:nvPr/>
        </p:nvSpPr>
        <p:spPr>
          <a:xfrm>
            <a:off x="8860536" y="2258568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Phone Value</a:t>
            </a:r>
            <a:endParaRPr lang="en-US" sz="1100" dirty="0"/>
          </a:p>
        </p:txBody>
      </p:sp>
      <p:graphicFrame>
        <p:nvGraphicFramePr>
          <p:cNvPr id="18" name="Chart 3"/>
          <p:cNvGraphicFramePr/>
          <p:nvPr/>
        </p:nvGraphicFramePr>
        <p:xfrm>
          <a:off x="8970264" y="2532888"/>
          <a:ext cx="2386584" cy="14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Shape 13"/>
          <p:cNvSpPr/>
          <p:nvPr/>
        </p:nvSpPr>
        <p:spPr>
          <a:xfrm>
            <a:off x="548640" y="4315968"/>
            <a:ext cx="2606040" cy="1417320"/>
          </a:xfrm>
          <a:prstGeom prst="roundRect">
            <a:avLst>
              <a:gd name="adj" fmla="val 516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0" name="Text 14"/>
          <p:cNvSpPr/>
          <p:nvPr/>
        </p:nvSpPr>
        <p:spPr>
          <a:xfrm>
            <a:off x="548640" y="4407408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Zone Split</a:t>
            </a:r>
            <a:endParaRPr lang="en-US" sz="1100" dirty="0"/>
          </a:p>
        </p:txBody>
      </p:sp>
      <p:sp>
        <p:nvSpPr>
          <p:cNvPr id="21" name="Text 15"/>
          <p:cNvSpPr/>
          <p:nvPr/>
        </p:nvSpPr>
        <p:spPr>
          <a:xfrm>
            <a:off x="548640" y="4727448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50" b="1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North 27%   ·   East 25%</a:t>
            </a:r>
            <a:endParaRPr lang="en-US" sz="125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250" b="1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South 24%   ·   West 24%</a:t>
            </a:r>
            <a:endParaRPr lang="en-US" sz="1250" dirty="0"/>
          </a:p>
        </p:txBody>
      </p:sp>
      <p:sp>
        <p:nvSpPr>
          <p:cNvPr id="22" name="Shape 16"/>
          <p:cNvSpPr/>
          <p:nvPr/>
        </p:nvSpPr>
        <p:spPr>
          <a:xfrm>
            <a:off x="3319272" y="4315968"/>
            <a:ext cx="2606040" cy="1417320"/>
          </a:xfrm>
          <a:prstGeom prst="roundRect">
            <a:avLst>
              <a:gd name="adj" fmla="val 516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3" name="Text 17"/>
          <p:cNvSpPr/>
          <p:nvPr/>
        </p:nvSpPr>
        <p:spPr>
          <a:xfrm>
            <a:off x="3319272" y="4407408"/>
            <a:ext cx="2606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Phone Ownership</a:t>
            </a:r>
            <a:endParaRPr lang="en-US" sz="1000" dirty="0"/>
          </a:p>
        </p:txBody>
      </p:sp>
      <p:sp>
        <p:nvSpPr>
          <p:cNvPr id="24" name="Text 18"/>
          <p:cNvSpPr/>
          <p:nvPr/>
        </p:nvSpPr>
        <p:spPr>
          <a:xfrm>
            <a:off x="3319272" y="4773168"/>
            <a:ext cx="2606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&lt;1 yr 45%  ·  1-2 yrs 36%</a:t>
            </a:r>
            <a:endParaRPr lang="en-US" sz="12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200" b="1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 yrs 19%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6089904" y="4315968"/>
            <a:ext cx="5376672" cy="1417320"/>
          </a:xfrm>
          <a:prstGeom prst="roundRect">
            <a:avLst>
              <a:gd name="adj" fmla="val 5161"/>
            </a:avLst>
          </a:prstGeom>
          <a:solidFill>
            <a:srgbClr val="1E2761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6" name="Text 20"/>
          <p:cNvSpPr/>
          <p:nvPr/>
        </p:nvSpPr>
        <p:spPr>
          <a:xfrm>
            <a:off x="6318504" y="4315968"/>
            <a:ext cx="4919472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70% use their smartphone heavily throughout the day</a:t>
            </a:r>
            <a:endParaRPr lang="en-US" sz="1600" dirty="0"/>
          </a:p>
        </p:txBody>
      </p:sp>
      <p:sp>
        <p:nvSpPr>
          <p:cNvPr id="27" name="Text 21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28" name="Text 22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  <p:pic>
        <p:nvPicPr>
          <p:cNvPr id="29" name="Picture 28" descr="3_Main_FileOA_Logo_200px_x_136-0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/>
          <p:nvPr/>
        </p:nvSpPr>
        <p:spPr>
          <a:xfrm>
            <a:off x="7863840" y="1005840"/>
            <a:ext cx="4114800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6000" b="1" dirty="0">
                <a:solidFill>
                  <a:srgbClr val="141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6000" dirty="0"/>
          </a:p>
        </p:txBody>
      </p:sp>
      <p:sp>
        <p:nvSpPr>
          <p:cNvPr id="4" name="Shape 2"/>
          <p:cNvSpPr/>
          <p:nvPr/>
        </p:nvSpPr>
        <p:spPr>
          <a:xfrm>
            <a:off x="891540" y="2400300"/>
            <a:ext cx="1051560" cy="1051560"/>
          </a:xfrm>
          <a:prstGeom prst="ellipse">
            <a:avLst/>
          </a:prstGeom>
          <a:solidFill>
            <a:srgbClr val="37408C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5" name="Image 0" descr="/home/claude/build/icons/mob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758" y="2547518"/>
            <a:ext cx="757123" cy="75712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3566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01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" y="38862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Smartphone Dependency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5029200"/>
            <a:ext cx="7498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AE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deeply, and in how many ways, India now relies on its phone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00" dirty="0"/>
          </a:p>
        </p:txBody>
      </p:sp>
      <p:pic>
        <p:nvPicPr>
          <p:cNvPr id="11" name="Picture 10" descr="3_Main_FileOA_Logo_200px_x_136-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SMARTPHONE DEPENDENCY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7899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 Z Runs their Life Through The Phone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18 -30-year-olds, the phone is a commerce and connection device first. 71% use it for shopping and food delivery and 80% for communication, both the highest of any age group. Mobile commerce in India is a youth-led habit.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3063240" cy="3703320"/>
          </a:xfrm>
          <a:prstGeom prst="roundRect">
            <a:avLst>
              <a:gd name="adj" fmla="val 2388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548640" y="2450592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Usage Intensity (All India)</a:t>
            </a:r>
            <a:endParaRPr lang="en-US" sz="115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868680" y="2788920"/>
          <a:ext cx="2423160" cy="187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/>
          <p:nvPr/>
        </p:nvSpPr>
        <p:spPr>
          <a:xfrm>
            <a:off x="777240" y="48006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</a:t>
            </a:r>
            <a:r>
              <a:rPr lang="en-US" sz="1050" b="1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Heavy  ·  70%
</a:t>
            </a:r>
            <a:r>
              <a:rPr lang="en-US" sz="105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</a:t>
            </a:r>
            <a:r>
              <a:rPr lang="en-US" sz="10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  ·  25%
</a:t>
            </a:r>
            <a:r>
              <a:rPr lang="en-US" sz="1050" b="1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</a:t>
            </a:r>
            <a:r>
              <a:rPr lang="en-US" sz="10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when required  ·  5%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840480" y="2286000"/>
            <a:ext cx="7799832" cy="3703320"/>
          </a:xfrm>
          <a:prstGeom prst="roundRect">
            <a:avLst>
              <a:gd name="adj" fmla="val 1975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Text 7"/>
          <p:cNvSpPr/>
          <p:nvPr/>
        </p:nvSpPr>
        <p:spPr>
          <a:xfrm>
            <a:off x="4114800" y="245059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Activities Among 18-25 Year-Olds (not mutually exclusive)</a:t>
            </a:r>
            <a:endParaRPr lang="en-US" sz="1150" dirty="0"/>
          </a:p>
        </p:txBody>
      </p:sp>
      <p:graphicFrame>
        <p:nvGraphicFramePr>
          <p:cNvPr id="11" name="Chart 1"/>
          <p:cNvGraphicFramePr/>
          <p:nvPr/>
        </p:nvGraphicFramePr>
        <p:xfrm>
          <a:off x="4023360" y="2743200"/>
          <a:ext cx="745236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 8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3" name="Text 9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00" dirty="0"/>
          </a:p>
        </p:txBody>
      </p:sp>
      <p:pic>
        <p:nvPicPr>
          <p:cNvPr id="14" name="Picture 13" descr="3_Main_FileOA_Logo_200px_x_136-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SMARTPHONE DEPENDENCY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7899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Women Are India's Most Dependent Smartphone Users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both gender and geography, the same signal repeats: the more plugged-in the group, the more central the phone becomes to daily life.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11091672" cy="1965960"/>
          </a:xfrm>
          <a:prstGeom prst="roundRect">
            <a:avLst>
              <a:gd name="adj" fmla="val 606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Shape 4"/>
          <p:cNvSpPr/>
          <p:nvPr/>
        </p:nvSpPr>
        <p:spPr>
          <a:xfrm>
            <a:off x="868680" y="2948939"/>
            <a:ext cx="731520" cy="7315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8" name="Text 5"/>
          <p:cNvSpPr/>
          <p:nvPr/>
        </p:nvSpPr>
        <p:spPr>
          <a:xfrm>
            <a:off x="1874520" y="2715768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Women Lead On Heavy Daily Use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874520" y="3108960"/>
            <a:ext cx="3108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77% of women use their phone heavily throughout the day, versus 68% of men — the widest usage gap in the study.</a:t>
            </a:r>
            <a:endParaRPr lang="en-US" sz="950" dirty="0"/>
          </a:p>
        </p:txBody>
      </p:sp>
      <p:sp>
        <p:nvSpPr>
          <p:cNvPr id="11" name="Shape 7"/>
          <p:cNvSpPr/>
          <p:nvPr/>
        </p:nvSpPr>
        <p:spPr>
          <a:xfrm>
            <a:off x="548640" y="4434840"/>
            <a:ext cx="11091672" cy="1965960"/>
          </a:xfrm>
          <a:prstGeom prst="roundRect">
            <a:avLst>
              <a:gd name="adj" fmla="val 606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Shape 8"/>
          <p:cNvSpPr/>
          <p:nvPr/>
        </p:nvSpPr>
        <p:spPr>
          <a:xfrm>
            <a:off x="868680" y="5052059"/>
            <a:ext cx="731520" cy="731520"/>
          </a:xfrm>
          <a:prstGeom prst="ellipse">
            <a:avLst/>
          </a:prstGeom>
          <a:solidFill>
            <a:srgbClr val="E15550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4" name="Text 9"/>
          <p:cNvSpPr/>
          <p:nvPr/>
        </p:nvSpPr>
        <p:spPr>
          <a:xfrm>
            <a:off x="1874520" y="4818888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 India Is More Plugged-In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1874520" y="5212079"/>
            <a:ext cx="3108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76% of Metro consumers use their phone heavily throughout the day, compared with 64% in Non-Metro India.</a:t>
            </a:r>
            <a:endParaRPr lang="en-US" sz="950" dirty="0"/>
          </a:p>
        </p:txBody>
      </p:sp>
      <p:sp>
        <p:nvSpPr>
          <p:cNvPr id="23" name="Text 16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24" name="Text 17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00" dirty="0"/>
          </a:p>
        </p:txBody>
      </p:sp>
      <p:sp>
        <p:nvSpPr>
          <p:cNvPr id="28" name="TextBox 27"/>
          <p:cNvSpPr txBox="1"/>
          <p:nvPr/>
        </p:nvSpPr>
        <p:spPr>
          <a:xfrm>
            <a:off x="5212080" y="3017520"/>
            <a:ext cx="30861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1E2761"/>
                </a:solidFill>
                <a:latin typeface="Cambria"/>
              </a:defRPr>
            </a:pPr>
            <a:r>
              <a:rPr sz="3800"/>
              <a:t>68%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12080" y="3621024"/>
            <a:ext cx="30861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6B7290"/>
                </a:solidFill>
                <a:latin typeface="Calibri"/>
              </a:defRPr>
            </a:pPr>
            <a:r>
              <a:t>MEN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8343900" y="3063239"/>
            <a:ext cx="0" cy="868680"/>
          </a:xfrm>
          <a:prstGeom prst="line">
            <a:avLst/>
          </a:prstGeom>
          <a:ln w="12700">
            <a:solidFill>
              <a:srgbClr val="E2E6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389619" y="3017520"/>
            <a:ext cx="30861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E15550"/>
                </a:solidFill>
                <a:latin typeface="Cambria"/>
              </a:defRPr>
            </a:pPr>
            <a:r>
              <a:rPr sz="3800"/>
              <a:t>77%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89619" y="3621024"/>
            <a:ext cx="30861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6B7290"/>
                </a:solidFill>
                <a:latin typeface="Calibri"/>
              </a:defRPr>
            </a:pPr>
            <a:r>
              <a:t>WOMEN</a:t>
            </a:r>
          </a:p>
        </p:txBody>
      </p:sp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3" y="3051352"/>
            <a:ext cx="526694" cy="52669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212080" y="5120640"/>
            <a:ext cx="30861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1E2761"/>
                </a:solidFill>
                <a:latin typeface="Cambria"/>
              </a:defRPr>
            </a:pPr>
            <a:r>
              <a:rPr sz="3800"/>
              <a:t>64%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12080" y="5724144"/>
            <a:ext cx="30861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6B7290"/>
                </a:solidFill>
                <a:latin typeface="Calibri"/>
              </a:defRPr>
            </a:pPr>
            <a:r>
              <a:t>NON-METRO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343900" y="5166359"/>
            <a:ext cx="0" cy="868680"/>
          </a:xfrm>
          <a:prstGeom prst="line">
            <a:avLst/>
          </a:prstGeom>
          <a:ln w="12700">
            <a:solidFill>
              <a:srgbClr val="E2E6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389619" y="5120640"/>
            <a:ext cx="30861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E15550"/>
                </a:solidFill>
                <a:latin typeface="Cambria"/>
              </a:defRPr>
            </a:pPr>
            <a:r>
              <a:rPr sz="3800"/>
              <a:t>76%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89619" y="5724144"/>
            <a:ext cx="30861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6B7290"/>
                </a:solidFill>
                <a:latin typeface="Calibri"/>
              </a:defRPr>
            </a:pPr>
            <a:r>
              <a:t>METRO</a:t>
            </a:r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93" y="5154472"/>
            <a:ext cx="526694" cy="526694"/>
          </a:xfrm>
          <a:prstGeom prst="rect">
            <a:avLst/>
          </a:prstGeom>
        </p:spPr>
      </p:pic>
      <p:pic>
        <p:nvPicPr>
          <p:cNvPr id="40" name="Picture 39" descr="3_Main_FileOA_Logo_200px_x_136-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/>
          <p:nvPr/>
        </p:nvSpPr>
        <p:spPr>
          <a:xfrm>
            <a:off x="7863840" y="1005840"/>
            <a:ext cx="4114800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6000" b="1" dirty="0">
                <a:solidFill>
                  <a:srgbClr val="141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6000" dirty="0"/>
          </a:p>
        </p:txBody>
      </p:sp>
      <p:sp>
        <p:nvSpPr>
          <p:cNvPr id="4" name="Shape 2"/>
          <p:cNvSpPr/>
          <p:nvPr/>
        </p:nvSpPr>
        <p:spPr>
          <a:xfrm>
            <a:off x="891540" y="2400300"/>
            <a:ext cx="1051560" cy="1051560"/>
          </a:xfrm>
          <a:prstGeom prst="ellipse">
            <a:avLst/>
          </a:prstGeom>
          <a:solidFill>
            <a:srgbClr val="37408C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5" name="Image 0" descr="/home/claude/build/icons/ale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758" y="2547518"/>
            <a:ext cx="757123" cy="75712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3566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02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" y="38862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Damage Epidemic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5029200"/>
            <a:ext cx="7498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AE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How, where and why India's smartphones actually break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00" dirty="0"/>
          </a:p>
        </p:txBody>
      </p:sp>
      <p:pic>
        <p:nvPicPr>
          <p:cNvPr id="11" name="Picture 10" descr="3_Main_FileOA_Logo_200px_x_136-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DAMAGE EPIDEMIC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Damage &amp; Breakdown Are The Biggest Worry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789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i="1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 the fear of a phone breaking with it simply not working, and that beats even the fear of it going out of date — the two damage-linked fears split differently by gender.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5669280" cy="3246120"/>
          </a:xfrm>
          <a:prstGeom prst="roundRect">
            <a:avLst>
              <a:gd name="adj" fmla="val 205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Biggest Fear Related To One's Smartphone</a:t>
            </a:r>
            <a:endParaRPr lang="en-US" sz="115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685800" y="2651760"/>
          <a:ext cx="5394960" cy="2606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6492240" y="2148840"/>
            <a:ext cx="5148072" cy="3246120"/>
          </a:xfrm>
          <a:prstGeom prst="roundRect">
            <a:avLst>
              <a:gd name="adj" fmla="val 205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Text 6"/>
          <p:cNvSpPr/>
          <p:nvPr/>
        </p:nvSpPr>
        <p:spPr>
          <a:xfrm>
            <a:off x="6766560" y="233172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 vs Women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6766560" y="2834640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Fear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9464040" y="2834640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10469880" y="2834640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Women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6766560" y="3200400"/>
            <a:ext cx="4709160" cy="0"/>
          </a:xfrm>
          <a:prstGeom prst="line">
            <a:avLst/>
          </a:prstGeom>
          <a:noFill/>
          <a:ln w="9525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5" name="Text 12"/>
          <p:cNvSpPr/>
          <p:nvPr/>
        </p:nvSpPr>
        <p:spPr>
          <a:xfrm>
            <a:off x="6766560" y="3255264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 b="1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Breaks or stops working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9464040" y="3255264"/>
            <a:ext cx="1005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52%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10469880" y="3255264"/>
            <a:ext cx="1051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766560" y="3822191"/>
            <a:ext cx="4709160" cy="0"/>
          </a:xfrm>
          <a:prstGeom prst="line">
            <a:avLst/>
          </a:prstGeom>
          <a:noFill/>
          <a:ln w="9525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9" name="Text 16"/>
          <p:cNvSpPr/>
          <p:nvPr/>
        </p:nvSpPr>
        <p:spPr>
          <a:xfrm>
            <a:off x="6766560" y="3877056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 get stolen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9464040" y="3877056"/>
            <a:ext cx="1005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0469880" y="3877056"/>
            <a:ext cx="1051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23%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6766560" y="4443984"/>
            <a:ext cx="4709160" cy="0"/>
          </a:xfrm>
          <a:prstGeom prst="line">
            <a:avLst/>
          </a:prstGeom>
          <a:noFill/>
          <a:ln w="9525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3" name="Text 20"/>
          <p:cNvSpPr/>
          <p:nvPr/>
        </p:nvSpPr>
        <p:spPr>
          <a:xfrm>
            <a:off x="6766560" y="449884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Outdated too quickly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9464040" y="4498848"/>
            <a:ext cx="1005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32%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10469880" y="4498848"/>
            <a:ext cx="1051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16%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31" name="Text 28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00" dirty="0"/>
          </a:p>
        </p:txBody>
      </p:sp>
      <p:sp>
        <p:nvSpPr>
          <p:cNvPr id="32" name="Rounded Rectangle 31"/>
          <p:cNvSpPr/>
          <p:nvPr/>
        </p:nvSpPr>
        <p:spPr>
          <a:xfrm>
            <a:off x="548640" y="5532120"/>
            <a:ext cx="11091672" cy="868680"/>
          </a:xfrm>
          <a:prstGeom prst="roundRect">
            <a:avLst>
              <a:gd name="adj" fmla="val 6000"/>
            </a:avLst>
          </a:prstGeom>
          <a:solidFill>
            <a:srgbClr val="1E27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841248" y="5637276"/>
            <a:ext cx="658368" cy="658368"/>
          </a:xfrm>
          <a:prstGeom prst="ellipse">
            <a:avLst/>
          </a:prstGeom>
          <a:solidFill>
            <a:srgbClr val="E155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419" y="5729447"/>
            <a:ext cx="474025" cy="47402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783080" y="5641848"/>
            <a:ext cx="9326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FFFFF"/>
                </a:solidFill>
                <a:latin typeface="Cambria"/>
              </a:defRPr>
            </a:pPr>
            <a:r>
              <a:t>For Both Men And Women, A Broken Or Non-Working Phone Is The Single Biggest Worry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83080" y="6007608"/>
            <a:ext cx="9326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CADCFC"/>
                </a:solidFill>
                <a:latin typeface="Calibri"/>
              </a:defRPr>
            </a:pPr>
            <a:r>
              <a:t>Combined, it's the top fear for both — 52% of men and 60% of women, well ahead of outdated tech or theft.</a:t>
            </a:r>
          </a:p>
        </p:txBody>
      </p:sp>
      <p:pic>
        <p:nvPicPr>
          <p:cNvPr id="37" name="Picture 36" descr="3_Main_FileOA_Logo_200px_x_136-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FF8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DAMAGE EPIDEMIC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Damage Is Now A Way Of Life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AE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Smartphone damage in India is not a rare accident. It is now part of the ownership journey.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1097280" y="2331720"/>
            <a:ext cx="4480560" cy="3200400"/>
          </a:xfrm>
          <a:prstGeom prst="roundRect">
            <a:avLst>
              <a:gd name="adj" fmla="val 2286"/>
            </a:avLst>
          </a:prstGeom>
          <a:solidFill>
            <a:srgbClr val="232B6E"/>
          </a:solidFill>
          <a:ln w="12700">
            <a:solidFill>
              <a:srgbClr val="37408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1097280" y="2606040"/>
            <a:ext cx="4480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FF8A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82%</a:t>
            </a:r>
            <a:endParaRPr lang="en-US" sz="6600" dirty="0"/>
          </a:p>
        </p:txBody>
      </p:sp>
      <p:sp>
        <p:nvSpPr>
          <p:cNvPr id="7" name="Text 5"/>
          <p:cNvSpPr/>
          <p:nvPr/>
        </p:nvSpPr>
        <p:spPr>
          <a:xfrm>
            <a:off x="1463040" y="3794760"/>
            <a:ext cx="3749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Indians have dropped their phone at least once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583680" y="2331720"/>
            <a:ext cx="4480560" cy="3200400"/>
          </a:xfrm>
          <a:prstGeom prst="roundRect">
            <a:avLst>
              <a:gd name="adj" fmla="val 2286"/>
            </a:avLst>
          </a:prstGeom>
          <a:solidFill>
            <a:srgbClr val="232B6E"/>
          </a:solidFill>
          <a:ln w="12700">
            <a:solidFill>
              <a:srgbClr val="37408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Text 7"/>
          <p:cNvSpPr/>
          <p:nvPr/>
        </p:nvSpPr>
        <p:spPr>
          <a:xfrm>
            <a:off x="6583680" y="2606040"/>
            <a:ext cx="4480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72%</a:t>
            </a:r>
            <a:endParaRPr lang="en-US" sz="6600" dirty="0"/>
          </a:p>
        </p:txBody>
      </p:sp>
      <p:sp>
        <p:nvSpPr>
          <p:cNvPr id="10" name="Text 8"/>
          <p:cNvSpPr/>
          <p:nvPr/>
        </p:nvSpPr>
        <p:spPr>
          <a:xfrm>
            <a:off x="6949440" y="3794760"/>
            <a:ext cx="3749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already suffered accidental damage to their device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48640" y="58064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899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in 10 Indians have dropped their phone. 7 in 10 have already suffered accidental damage.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Rounded Rectangle 13"/>
          <p:cNvSpPr/>
          <p:nvPr/>
        </p:nvSpPr>
        <p:spPr>
          <a:xfrm>
            <a:off x="548640" y="5806440"/>
            <a:ext cx="11091672" cy="594360"/>
          </a:xfrm>
          <a:prstGeom prst="roundRect">
            <a:avLst>
              <a:gd name="adj" fmla="val 10000"/>
            </a:avLst>
          </a:prstGeom>
          <a:solidFill>
            <a:srgbClr val="232B6E"/>
          </a:solidFill>
          <a:ln w="12700">
            <a:solidFill>
              <a:srgbClr val="3740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04672" y="5875020"/>
            <a:ext cx="457200" cy="457200"/>
          </a:xfrm>
          <a:prstGeom prst="ellipse">
            <a:avLst/>
          </a:prstGeom>
          <a:solidFill>
            <a:srgbClr val="E155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5939028"/>
            <a:ext cx="329184" cy="3291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90472" y="5806440"/>
            <a:ext cx="96926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250" b="1">
                <a:solidFill>
                  <a:srgbClr val="FFFFFF"/>
                </a:solidFill>
                <a:latin typeface="Calibri"/>
              </a:rPr>
              <a:t>Internal data: </a:t>
            </a:r>
            <a:r>
              <a:rPr sz="1250">
                <a:solidFill>
                  <a:srgbClr val="CADCFC"/>
                </a:solidFill>
                <a:latin typeface="Calibri"/>
              </a:rPr>
              <a:t>despite real gains in phone durability, service requests have stayed flat for the last 2–3 years — the damage epidemic isn't cooling off.</a:t>
            </a:r>
          </a:p>
        </p:txBody>
      </p:sp>
      <p:pic>
        <p:nvPicPr>
          <p:cNvPr id="18" name="Picture 17" descr="3_Main_FileOA_Logo_200px_x_136-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DAMAGE EPIDEMIC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02000"/>
              </a:lnSpc>
            </a:pPr>
            <a:r>
              <a:rPr lang="en-IN" sz="2800" b="1" dirty="0"/>
              <a:t>The Biggest Risk Is Everyday Life</a:t>
            </a:r>
            <a:endParaRPr lang="en-US" sz="2700" b="1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pocket is the phone's biggest enemy. 36% of all damage happens simply because the phone falls from a pocket or bag. The everyday commute, walk and drive account for far more breakage than any outdoor or adventure activity.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11091672" cy="3566160"/>
          </a:xfrm>
          <a:prstGeom prst="roundRect">
            <a:avLst>
              <a:gd name="adj" fmla="val 205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822960" y="245059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Common Reason For Phone Damage</a:t>
            </a:r>
            <a:endParaRPr lang="en-US" sz="115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777240" y="2761488"/>
          <a:ext cx="10424160" cy="2926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00" dirty="0"/>
          </a:p>
        </p:txBody>
      </p:sp>
      <p:pic>
        <p:nvPicPr>
          <p:cNvPr id="10" name="Picture 9" descr="3_Main_FileOA_Logo_200px_x_136-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DAMAGE EPIDEMIC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7899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 Women, Damage Happens Closer To Home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Men's damage skews to active, on-the-go lifestyles. Women's is more likely to happen in family and home settings, where child or pet-related damage is over 3x more common (11% vs 3%).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7223760" cy="3566160"/>
          </a:xfrm>
          <a:prstGeom prst="roundRect">
            <a:avLst>
              <a:gd name="adj" fmla="val 205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822960" y="2450592"/>
            <a:ext cx="6583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Common Reason For Phone Damage · Men vs Women</a:t>
            </a:r>
            <a:endParaRPr lang="en-US" sz="11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685800" y="2743200"/>
          <a:ext cx="694944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7955280" y="2286000"/>
            <a:ext cx="3685032" cy="3566160"/>
          </a:xfrm>
          <a:prstGeom prst="roundRect">
            <a:avLst>
              <a:gd name="adj" fmla="val 205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Text 6"/>
          <p:cNvSpPr/>
          <p:nvPr/>
        </p:nvSpPr>
        <p:spPr>
          <a:xfrm>
            <a:off x="8183880" y="2487168"/>
            <a:ext cx="3246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Accidental Damage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8183880" y="2834640"/>
            <a:ext cx="1554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71%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8183880" y="3456432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</a:t>
            </a:r>
            <a:endParaRPr lang="en-US" sz="950" dirty="0"/>
          </a:p>
        </p:txBody>
      </p:sp>
      <p:sp>
        <p:nvSpPr>
          <p:cNvPr id="12" name="Text 9"/>
          <p:cNvSpPr/>
          <p:nvPr/>
        </p:nvSpPr>
        <p:spPr>
          <a:xfrm>
            <a:off x="9738360" y="2834640"/>
            <a:ext cx="1554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1555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79%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9738360" y="3456432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WOMEN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8183880" y="3977640"/>
            <a:ext cx="3108960" cy="0"/>
          </a:xfrm>
          <a:prstGeom prst="line">
            <a:avLst/>
          </a:prstGeom>
          <a:noFill/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5" name="Text 12"/>
          <p:cNvSpPr/>
          <p:nvPr/>
        </p:nvSpPr>
        <p:spPr>
          <a:xfrm>
            <a:off x="8183880" y="4114800"/>
            <a:ext cx="3246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 break phones on the move: walking, running, driving and outdoor trips. Women's damage clusters at home, where child or pet accidents and liquid exposure (19% vs 14% for men) run higher.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00" dirty="0"/>
          </a:p>
        </p:txBody>
      </p:sp>
      <p:pic>
        <p:nvPicPr>
          <p:cNvPr id="18" name="Picture 17" descr="3_Main_FileOA_Logo_200px_x_136-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DAMAGE EPIDEMIC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7899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Most Common Damage Is The Screen — But It Rarely Stops There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cracked screen is the most visible outcome, at 70%. But it rarely travels alone: 41% report the phone stopping completely, and battery, camera and charging-port failures each affect roughly a third, stacking up inconvenience and repair cost.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377440"/>
            <a:ext cx="11091672" cy="3520440"/>
          </a:xfrm>
          <a:prstGeom prst="roundRect">
            <a:avLst>
              <a:gd name="adj" fmla="val 2078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822960" y="254203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Of Phone Damage Experienced  ·  Not mutually exclusive</a:t>
            </a:r>
            <a:endParaRPr lang="en-US" sz="11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777240" y="2852928"/>
          <a:ext cx="10424160" cy="288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00" dirty="0"/>
          </a:p>
        </p:txBody>
      </p:sp>
      <p:pic>
        <p:nvPicPr>
          <p:cNvPr id="10" name="Picture 9" descr="3_Main_FileOA_Logo_200px_x_136-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/>
          <p:nvPr/>
        </p:nvSpPr>
        <p:spPr>
          <a:xfrm>
            <a:off x="7863840" y="1005840"/>
            <a:ext cx="4114800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6000" b="1" dirty="0">
                <a:solidFill>
                  <a:srgbClr val="141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6000" dirty="0"/>
          </a:p>
        </p:txBody>
      </p:sp>
      <p:sp>
        <p:nvSpPr>
          <p:cNvPr id="4" name="Shape 2"/>
          <p:cNvSpPr/>
          <p:nvPr/>
        </p:nvSpPr>
        <p:spPr>
          <a:xfrm>
            <a:off x="891540" y="2400300"/>
            <a:ext cx="1051560" cy="1051560"/>
          </a:xfrm>
          <a:prstGeom prst="ellipse">
            <a:avLst/>
          </a:prstGeom>
          <a:solidFill>
            <a:srgbClr val="37408C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5" name="Image 0" descr="/home/claude/build/icons/frow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758" y="2547518"/>
            <a:ext cx="757123" cy="75712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3566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03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" y="38862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Aftermath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5029200"/>
            <a:ext cx="7498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AE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in the minutes, months and years after a phone breaks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00" dirty="0"/>
          </a:p>
        </p:txBody>
      </p:sp>
      <p:pic>
        <p:nvPicPr>
          <p:cNvPr id="11" name="Picture 10" descr="3_Main_FileOA_Logo_200px_x_136-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AFTERMATH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Smartphone Damage Triggers Real Emotional Reactions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millions of Indians, a damaged phone is not just a repair bill. It is panic, conflict, and disrupted plans.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377440"/>
            <a:ext cx="3566160" cy="3200400"/>
          </a:xfrm>
          <a:prstGeom prst="roundRect">
            <a:avLst>
              <a:gd name="adj" fmla="val 2286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  <a:effectLst>
            <a:outerShdw blurRad="1016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6" name="Shape 4"/>
          <p:cNvSpPr/>
          <p:nvPr/>
        </p:nvSpPr>
        <p:spPr>
          <a:xfrm>
            <a:off x="1851660" y="2583180"/>
            <a:ext cx="960120" cy="960120"/>
          </a:xfrm>
          <a:prstGeom prst="ellipse">
            <a:avLst/>
          </a:prstGeom>
          <a:solidFill>
            <a:srgbClr val="E1555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7" name="Image 0" descr="/home/claude/build/icons/frow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077" y="2717597"/>
            <a:ext cx="691286" cy="69128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3703320"/>
            <a:ext cx="3566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35%</a:t>
            </a:r>
            <a:endParaRPr lang="en-US" sz="4400" dirty="0"/>
          </a:p>
        </p:txBody>
      </p:sp>
      <p:sp>
        <p:nvSpPr>
          <p:cNvPr id="9" name="Text 6"/>
          <p:cNvSpPr/>
          <p:nvPr/>
        </p:nvSpPr>
        <p:spPr>
          <a:xfrm>
            <a:off x="868680" y="4434840"/>
            <a:ext cx="2926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panicked after dropping their phone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343400" y="2377440"/>
            <a:ext cx="3566160" cy="3200400"/>
          </a:xfrm>
          <a:prstGeom prst="roundRect">
            <a:avLst>
              <a:gd name="adj" fmla="val 2286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  <a:effectLst>
            <a:outerShdw blurRad="1016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1" name="Shape 8"/>
          <p:cNvSpPr/>
          <p:nvPr/>
        </p:nvSpPr>
        <p:spPr>
          <a:xfrm>
            <a:off x="5646420" y="2583180"/>
            <a:ext cx="960120" cy="9601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2" name="Image 1" descr="/home/claude/build/icons/comm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0837" y="2717597"/>
            <a:ext cx="691286" cy="69128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343400" y="3703320"/>
            <a:ext cx="3566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24%</a:t>
            </a:r>
            <a:endParaRPr lang="en-US" sz="4400" dirty="0"/>
          </a:p>
        </p:txBody>
      </p:sp>
      <p:sp>
        <p:nvSpPr>
          <p:cNvPr id="14" name="Text 10"/>
          <p:cNvSpPr/>
          <p:nvPr/>
        </p:nvSpPr>
        <p:spPr>
          <a:xfrm>
            <a:off x="4663440" y="4434840"/>
            <a:ext cx="2926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fought with someone over phone damage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8138160" y="2377440"/>
            <a:ext cx="3566160" cy="3200400"/>
          </a:xfrm>
          <a:prstGeom prst="roundRect">
            <a:avLst>
              <a:gd name="adj" fmla="val 2286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  <a:effectLst>
            <a:outerShdw blurRad="101600" dist="25400" dir="5400000" algn="bl" rotWithShape="0">
              <a:srgbClr val="1E2761">
                <a:alpha val="10000"/>
              </a:srgbClr>
            </a:outerShdw>
          </a:effectLst>
        </p:spPr>
        <p:txBody>
          <a:bodyPr/>
          <a:lstStyle/>
          <a:p>
            <a:endParaRPr lang="en-IN"/>
          </a:p>
        </p:txBody>
      </p:sp>
      <p:sp>
        <p:nvSpPr>
          <p:cNvPr id="16" name="Shape 12"/>
          <p:cNvSpPr/>
          <p:nvPr/>
        </p:nvSpPr>
        <p:spPr>
          <a:xfrm>
            <a:off x="9441180" y="2583180"/>
            <a:ext cx="960120" cy="9601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7" name="Image 2" descr="/home/claude/build/icons/clo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5597" y="2717597"/>
            <a:ext cx="691286" cy="69128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138160" y="3703320"/>
            <a:ext cx="35661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15%</a:t>
            </a:r>
            <a:endParaRPr lang="en-US" sz="4400" dirty="0"/>
          </a:p>
        </p:txBody>
      </p:sp>
      <p:sp>
        <p:nvSpPr>
          <p:cNvPr id="19" name="Text 14"/>
          <p:cNvSpPr/>
          <p:nvPr/>
        </p:nvSpPr>
        <p:spPr>
          <a:xfrm>
            <a:off x="8458200" y="4434840"/>
            <a:ext cx="2926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cancelled plans because their phone was damaged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21" name="Text 16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AFTERMATH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It Breaks, India tries Jugaad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Faced with high repair costs, India turns to jugaad. 36% ignore cracks for months, 30% try the rice trick for water damage, and 28% reach for tape or temporary fixes rather than pay to repair.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6309360" cy="3566160"/>
          </a:xfrm>
          <a:prstGeom prst="roundRect">
            <a:avLst>
              <a:gd name="adj" fmla="val 205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822960" y="245059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People Have Done Because Of Their Smartphone</a:t>
            </a:r>
            <a:endParaRPr lang="en-US" sz="105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685800" y="3017520"/>
          <a:ext cx="603504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7086600" y="2286000"/>
            <a:ext cx="4553712" cy="3566160"/>
          </a:xfrm>
          <a:prstGeom prst="roundRect">
            <a:avLst>
              <a:gd name="adj" fmla="val 2051"/>
            </a:avLst>
          </a:prstGeom>
          <a:solidFill>
            <a:srgbClr val="1E2761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Shape 6"/>
          <p:cNvSpPr/>
          <p:nvPr/>
        </p:nvSpPr>
        <p:spPr>
          <a:xfrm>
            <a:off x="7475220" y="2537460"/>
            <a:ext cx="685800" cy="685800"/>
          </a:xfrm>
          <a:prstGeom prst="ellipse">
            <a:avLst/>
          </a:prstGeom>
          <a:solidFill>
            <a:srgbClr val="E1555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0" name="Image 0" descr="/home/claude/build/icons/tap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1232" y="2633472"/>
            <a:ext cx="493776" cy="49377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321040" y="2542032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Cracked-Mirror Irony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7360920" y="3429000"/>
            <a:ext cx="397764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D6DA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Indian tradition, a cracked mirror or screen is often seen as a bad omen. Yet the high cost of repair or replacement means millions carry a cracked screen anyway, sometimes for months, sometimes for years.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4" name="Text 10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800" dirty="0"/>
          </a:p>
        </p:txBody>
      </p:sp>
      <p:pic>
        <p:nvPicPr>
          <p:cNvPr id="15" name="Picture 14" descr="3_Main_FileOA_Logo_200px_x_136-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/>
          <p:nvPr/>
        </p:nvSpPr>
        <p:spPr>
          <a:xfrm>
            <a:off x="7863840" y="1005840"/>
            <a:ext cx="4114800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6000" b="1" dirty="0">
                <a:solidFill>
                  <a:srgbClr val="141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6000" dirty="0"/>
          </a:p>
        </p:txBody>
      </p:sp>
      <p:sp>
        <p:nvSpPr>
          <p:cNvPr id="4" name="Shape 2"/>
          <p:cNvSpPr/>
          <p:nvPr/>
        </p:nvSpPr>
        <p:spPr>
          <a:xfrm>
            <a:off x="891540" y="2400300"/>
            <a:ext cx="1051560" cy="1051560"/>
          </a:xfrm>
          <a:prstGeom prst="ellipse">
            <a:avLst/>
          </a:prstGeom>
          <a:solidFill>
            <a:srgbClr val="37408C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5" name="Image 0" descr="/home/claude/build/icons/syn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758" y="2547518"/>
            <a:ext cx="757123" cy="75712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3566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04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" y="38862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Replacement &amp; Upgrade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5029200"/>
            <a:ext cx="7498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AE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India actually buys its next phone, and what happens to the old one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800" dirty="0"/>
          </a:p>
        </p:txBody>
      </p:sp>
      <p:pic>
        <p:nvPicPr>
          <p:cNvPr id="11" name="Picture 10" descr="3_Main_FileOA_Logo_200px_x_136-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REPLACEMENT &amp; UPGRADE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In Five Upgrades Are Forced, Not Chosen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the reasons behind a phone purchase into wanted upgrade versus forced replacement and the split is near even. 42% of purchases follow a failure, damage, degraded battery or loss, not a want.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377440"/>
            <a:ext cx="5257800" cy="3383280"/>
          </a:xfrm>
          <a:prstGeom prst="roundRect">
            <a:avLst>
              <a:gd name="adj" fmla="val 2162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548640" y="2651760"/>
            <a:ext cx="5257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UPGRADE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2971800"/>
            <a:ext cx="5257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58%</a:t>
            </a:r>
            <a:endParaRPr lang="en-US" sz="5600" dirty="0"/>
          </a:p>
        </p:txBody>
      </p:sp>
      <p:sp>
        <p:nvSpPr>
          <p:cNvPr id="8" name="Text 6"/>
          <p:cNvSpPr/>
          <p:nvPr/>
        </p:nvSpPr>
        <p:spPr>
          <a:xfrm>
            <a:off x="914400" y="4160520"/>
            <a:ext cx="4526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110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Wanted better features (20%)  ·  Needed an upgrade for work/studies (17%)  ·  Wanted a more premium phone (12%)  ·  Excited by a new launch (10%)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126480" y="2377440"/>
            <a:ext cx="5257800" cy="3383280"/>
          </a:xfrm>
          <a:prstGeom prst="roundRect">
            <a:avLst>
              <a:gd name="adj" fmla="val 2162"/>
            </a:avLst>
          </a:prstGeom>
          <a:solidFill>
            <a:srgbClr val="1E2761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Text 8"/>
          <p:cNvSpPr/>
          <p:nvPr/>
        </p:nvSpPr>
        <p:spPr>
          <a:xfrm>
            <a:off x="6126480" y="2651760"/>
            <a:ext cx="5257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15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REPLACEMENT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126480" y="2971800"/>
            <a:ext cx="5257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42%</a:t>
            </a:r>
            <a:endParaRPr lang="en-US" sz="5600" dirty="0"/>
          </a:p>
        </p:txBody>
      </p:sp>
      <p:sp>
        <p:nvSpPr>
          <p:cNvPr id="12" name="Text 10"/>
          <p:cNvSpPr/>
          <p:nvPr/>
        </p:nvSpPr>
        <p:spPr>
          <a:xfrm>
            <a:off x="6492240" y="4160520"/>
            <a:ext cx="45262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1100" dirty="0">
                <a:solidFill>
                  <a:srgbClr val="D6DA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phone stopped working (13%)  ·  Damaged their old smartphone (12%)  ·  Battery life had degraded (12%)  ·  Lost their old smartphone (5%)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92240" y="5257800"/>
            <a:ext cx="4526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FFB6B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unplanned expense households don't budget for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800" dirty="0"/>
          </a:p>
        </p:txBody>
      </p:sp>
      <p:pic>
        <p:nvPicPr>
          <p:cNvPr id="16" name="Picture 15" descr="3_Main_FileOA_Logo_200px_x_136-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REPLACEMENT &amp; UPGRADE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Old Phones Never Really Die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into what happens to an old phone, it's an even split: half stays close to the owner, half moves on to someone or somewhere else. Very few are ever recycled or thrown away.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377440"/>
            <a:ext cx="5257800" cy="3383280"/>
          </a:xfrm>
          <a:prstGeom prst="roundRect">
            <a:avLst>
              <a:gd name="adj" fmla="val 2162"/>
            </a:avLst>
          </a:prstGeom>
          <a:solidFill>
            <a:srgbClr val="1E2761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548640" y="2651760"/>
            <a:ext cx="5257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12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WITH THEM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2971800"/>
            <a:ext cx="5257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50%</a:t>
            </a:r>
            <a:endParaRPr lang="en-US" sz="5600" dirty="0"/>
          </a:p>
        </p:txBody>
      </p:sp>
      <p:sp>
        <p:nvSpPr>
          <p:cNvPr id="8" name="Text 6"/>
          <p:cNvSpPr/>
          <p:nvPr/>
        </p:nvSpPr>
        <p:spPr>
          <a:xfrm>
            <a:off x="914400" y="4160520"/>
            <a:ext cx="45262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1150" dirty="0">
                <a:solidFill>
                  <a:srgbClr val="D6DA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as a personal spare phone (23%)  ·  Give it to a family member or friend (27%)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263640" y="2377440"/>
            <a:ext cx="5257800" cy="3383280"/>
          </a:xfrm>
          <a:prstGeom prst="roundRect">
            <a:avLst>
              <a:gd name="adj" fmla="val 2162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Text 8"/>
          <p:cNvSpPr/>
          <p:nvPr/>
        </p:nvSpPr>
        <p:spPr>
          <a:xfrm>
            <a:off x="6263640" y="2651760"/>
            <a:ext cx="5257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12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PASSING IT 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263640" y="2971800"/>
            <a:ext cx="525780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50%</a:t>
            </a:r>
            <a:endParaRPr lang="en-US" sz="5600" dirty="0"/>
          </a:p>
        </p:txBody>
      </p:sp>
      <p:sp>
        <p:nvSpPr>
          <p:cNvPr id="12" name="Text 10"/>
          <p:cNvSpPr/>
          <p:nvPr/>
        </p:nvSpPr>
        <p:spPr>
          <a:xfrm>
            <a:off x="6629400" y="4160520"/>
            <a:ext cx="45262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11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Exchange/trade it in for a new phone (31%)  ·  Sell it online or offline (16%)  ·  Recycle/dispose of it (3%)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629400" y="5257800"/>
            <a:ext cx="4526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3% ever recycle or dispose of an old phone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800" dirty="0"/>
          </a:p>
        </p:txBody>
      </p:sp>
      <p:pic>
        <p:nvPicPr>
          <p:cNvPr id="16" name="Picture 15" descr="3_Main_FileOA_Logo_200px_x_136-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/>
          <p:nvPr/>
        </p:nvSpPr>
        <p:spPr>
          <a:xfrm>
            <a:off x="7863840" y="1005840"/>
            <a:ext cx="4114800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6000" b="1" dirty="0">
                <a:solidFill>
                  <a:srgbClr val="141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6000" dirty="0"/>
          </a:p>
        </p:txBody>
      </p:sp>
      <p:sp>
        <p:nvSpPr>
          <p:cNvPr id="4" name="Shape 2"/>
          <p:cNvSpPr/>
          <p:nvPr/>
        </p:nvSpPr>
        <p:spPr>
          <a:xfrm>
            <a:off x="891540" y="2400300"/>
            <a:ext cx="1051560" cy="1051560"/>
          </a:xfrm>
          <a:prstGeom prst="ellipse">
            <a:avLst/>
          </a:prstGeom>
          <a:solidFill>
            <a:srgbClr val="37408C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5" name="Image 0" descr="/home/claude/build/icons/shie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758" y="2547518"/>
            <a:ext cx="757123" cy="75712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3566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05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" y="38862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Great Protection Crisis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5029200"/>
            <a:ext cx="7498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AE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awareness, real fear, low adoption, and why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800" dirty="0"/>
          </a:p>
        </p:txBody>
      </p:sp>
      <p:pic>
        <p:nvPicPr>
          <p:cNvPr id="11" name="Picture 10" descr="3_Main_FileOA_Logo_200px_x_136-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GREAT PROTECTION CRISIS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Awareness Is High. Adoption Isn't.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84% know protection plans exist and 36% have bought one at some point, a meaningful base. The real gap shows up today: a market attach rate of just 6–8%.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3611880" cy="2286000"/>
          </a:xfrm>
          <a:prstGeom prst="roundRect">
            <a:avLst>
              <a:gd name="adj" fmla="val 3200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548640" y="2468880"/>
            <a:ext cx="3611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84%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868680" y="3383280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heard of smartphone protection / insurance plans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89120" y="2286000"/>
            <a:ext cx="3611880" cy="2286000"/>
          </a:xfrm>
          <a:prstGeom prst="roundRect">
            <a:avLst>
              <a:gd name="adj" fmla="val 3200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Text 7"/>
          <p:cNvSpPr/>
          <p:nvPr/>
        </p:nvSpPr>
        <p:spPr>
          <a:xfrm>
            <a:off x="4389120" y="2468880"/>
            <a:ext cx="3611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36%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709160" y="3383280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ever bought one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0" y="2286000"/>
            <a:ext cx="3611880" cy="2286000"/>
          </a:xfrm>
          <a:prstGeom prst="roundRect">
            <a:avLst>
              <a:gd name="adj" fmla="val 3200"/>
            </a:avLst>
          </a:prstGeom>
          <a:solidFill>
            <a:srgbClr val="1E2761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Text 10"/>
          <p:cNvSpPr/>
          <p:nvPr/>
        </p:nvSpPr>
        <p:spPr>
          <a:xfrm>
            <a:off x="8229600" y="2468880"/>
            <a:ext cx="3611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6–8%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8549640" y="3383280"/>
            <a:ext cx="2971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150" dirty="0">
                <a:solidFill>
                  <a:srgbClr val="C7CD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market attach rate on new phone sales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4754880"/>
            <a:ext cx="11091672" cy="1234440"/>
          </a:xfrm>
          <a:prstGeom prst="roundRect">
            <a:avLst>
              <a:gd name="adj" fmla="val 5926"/>
            </a:avLst>
          </a:prstGeom>
          <a:solidFill>
            <a:srgbClr val="E15550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5" name="Shape 13"/>
          <p:cNvSpPr/>
          <p:nvPr/>
        </p:nvSpPr>
        <p:spPr>
          <a:xfrm>
            <a:off x="891540" y="5024628"/>
            <a:ext cx="685800" cy="68580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6" name="Image 0" descr="/home/claude/build/icons/alert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5120640"/>
            <a:ext cx="493776" cy="493776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1828800" y="475488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36% have bought protection before, a real base. The gap is today's 6–8% attach rate: awareness and past intent are not converting into current cover.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800" dirty="0"/>
          </a:p>
        </p:txBody>
      </p:sp>
      <p:pic>
        <p:nvPicPr>
          <p:cNvPr id="20" name="Picture 19" descr="3_Main_FileOA_Logo_200px_x_136-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GREAT PROTECTION CRISIS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7899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What's Holding The Protection Category Back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and comprehension lead the barriers, but the deeper drag is trust: 42% do not trust the claims process and 43% do not understand what the benefits actually are. A further 33% were simply never offered a plan at purchase.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11091672" cy="3566160"/>
          </a:xfrm>
          <a:prstGeom prst="roundRect">
            <a:avLst>
              <a:gd name="adj" fmla="val 205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822960" y="245059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Barriers To Buying Smartphone Insurance/Protection Plans (not mutually exclusive)</a:t>
            </a:r>
            <a:endParaRPr lang="en-US" sz="11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777240" y="2761488"/>
          <a:ext cx="1042416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800" dirty="0"/>
          </a:p>
        </p:txBody>
      </p:sp>
      <p:pic>
        <p:nvPicPr>
          <p:cNvPr id="10" name="Picture 9" descr="3_Main_FileOA_Logo_200px_x_136-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GREAT PROTECTION CRISIS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1556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Protection Plan — But Plenty Bought To Save The Phone Anyway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36% have ever bought a formal protection plan, yet 73% use a screen protector and 66% a phone case. The fear is real; the spending just goes elsewhere.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11091672" cy="2880360"/>
          </a:xfrm>
          <a:prstGeom prst="roundRect">
            <a:avLst>
              <a:gd name="adj" fmla="val 2540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822960" y="245059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Protective Measures Used For Current Smartphone (not mutually exclusive)</a:t>
            </a:r>
            <a:endParaRPr lang="en-US" sz="11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777240" y="2743200"/>
          <a:ext cx="10424160" cy="233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548640" y="5349240"/>
            <a:ext cx="11091672" cy="777240"/>
          </a:xfrm>
          <a:prstGeom prst="roundRect">
            <a:avLst>
              <a:gd name="adj" fmla="val 9412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Shape 6"/>
          <p:cNvSpPr/>
          <p:nvPr/>
        </p:nvSpPr>
        <p:spPr>
          <a:xfrm>
            <a:off x="859536" y="5449824"/>
            <a:ext cx="566928" cy="566928"/>
          </a:xfrm>
          <a:prstGeom prst="ellipse">
            <a:avLst/>
          </a:prstGeom>
          <a:solidFill>
            <a:srgbClr val="E1555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0" name="Image 0" descr="/home/claude/build/icons/cha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906" y="5529194"/>
            <a:ext cx="408188" cy="40818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00200" y="5349240"/>
            <a:ext cx="97840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underlying risk has not gone away: internal claims incidence has not reduced over time, which is exactly why the informal, DIY protection habit persists.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3" name="Text 9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800" dirty="0"/>
          </a:p>
        </p:txBody>
      </p:sp>
      <p:pic>
        <p:nvPicPr>
          <p:cNvPr id="14" name="Picture 13" descr="3_Main_FileOA_Logo_200px_x_136-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GREAT PROTECTION CRISIS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7899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Store Counter Still Wins Trust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Retailers remain India's most powerful protection influencer, ahead of e-commerce and social media.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6858000" cy="3566160"/>
          </a:xfrm>
          <a:prstGeom prst="roundRect">
            <a:avLst>
              <a:gd name="adj" fmla="val 205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822960" y="2450592"/>
            <a:ext cx="6217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Sources About Protection/Insurance Plans</a:t>
            </a:r>
            <a:endParaRPr lang="en-US" sz="105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685800" y="2761488"/>
          <a:ext cx="658368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7635240" y="2286000"/>
            <a:ext cx="4005072" cy="3566160"/>
          </a:xfrm>
          <a:prstGeom prst="roundRect">
            <a:avLst>
              <a:gd name="adj" fmla="val 2051"/>
            </a:avLst>
          </a:prstGeom>
          <a:solidFill>
            <a:srgbClr val="1E2761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Shape 6"/>
          <p:cNvSpPr/>
          <p:nvPr/>
        </p:nvSpPr>
        <p:spPr>
          <a:xfrm>
            <a:off x="7932420" y="2491740"/>
            <a:ext cx="685800" cy="685800"/>
          </a:xfrm>
          <a:prstGeom prst="ellipse">
            <a:avLst/>
          </a:prstGeom>
          <a:solidFill>
            <a:srgbClr val="E1555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0" name="Image 0" descr="/home/claude/build/icons/sto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432" y="2587752"/>
            <a:ext cx="493776" cy="49377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863840" y="333756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Sales Remain Assisted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7909560" y="3931920"/>
            <a:ext cx="347472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D6DA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Smartphone protection is still overwhelmingly sold face-to-face at the point of purchase, not self-serve online, which is exactly why the retailer counter dominates as the trusted source.</a:t>
            </a:r>
            <a:endParaRPr lang="en-US" sz="1150" dirty="0"/>
          </a:p>
        </p:txBody>
      </p:sp>
      <p:sp>
        <p:nvSpPr>
          <p:cNvPr id="13" name="Text 9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4" name="Text 10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800" dirty="0"/>
          </a:p>
        </p:txBody>
      </p:sp>
      <p:pic>
        <p:nvPicPr>
          <p:cNvPr id="15" name="Picture 14" descr="3_Main_FileOA_Logo_200px_x_136-0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GREAT PROTECTION CRISIS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OneAssist Leads Brand Awareness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is the most recognised protection brand at 53%, well ahead of its four largest competitors (47%, 33%, 27% and 26%). Awareness for most brands runs higher among Metro consumers than Non-Metro.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11091672" cy="3566160"/>
          </a:xfrm>
          <a:prstGeom prst="roundRect">
            <a:avLst>
              <a:gd name="adj" fmla="val 205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822960" y="245059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Awareness Of Brands</a:t>
            </a:r>
            <a:endParaRPr lang="en-US" sz="115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777240" y="2761488"/>
          <a:ext cx="1042416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800" dirty="0"/>
          </a:p>
        </p:txBody>
      </p:sp>
      <p:pic>
        <p:nvPicPr>
          <p:cNvPr id="10" name="Picture 9" descr="3_Main_FileOA_Logo_200px_x_136-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3" name="Text 1"/>
          <p:cNvSpPr/>
          <p:nvPr/>
        </p:nvSpPr>
        <p:spPr>
          <a:xfrm>
            <a:off x="7863840" y="1005840"/>
            <a:ext cx="4114800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6000" b="1" dirty="0">
                <a:solidFill>
                  <a:srgbClr val="141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26000" dirty="0"/>
          </a:p>
        </p:txBody>
      </p:sp>
      <p:sp>
        <p:nvSpPr>
          <p:cNvPr id="4" name="Shape 2"/>
          <p:cNvSpPr/>
          <p:nvPr/>
        </p:nvSpPr>
        <p:spPr>
          <a:xfrm>
            <a:off x="891540" y="2400300"/>
            <a:ext cx="1051560" cy="1051560"/>
          </a:xfrm>
          <a:prstGeom prst="ellipse">
            <a:avLst/>
          </a:prstGeom>
          <a:solidFill>
            <a:srgbClr val="37408C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5" name="Image 0" descr="/home/claude/build/icons/recy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758" y="2547518"/>
            <a:ext cx="757123" cy="75712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3566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06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" y="38862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Recommerce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822960" y="5029200"/>
            <a:ext cx="7498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AE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protection conversation flips: trust, not cost, becomes the deciding factor for pre-owned phones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800" dirty="0"/>
          </a:p>
        </p:txBody>
      </p:sp>
      <p:pic>
        <p:nvPicPr>
          <p:cNvPr id="11" name="Picture 10" descr="3_Main_FileOA_Logo_200px_x_136-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RECOMMERCE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6070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New Phones: Afterthought. Pre-Owned: Dealmaker.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in 10 (42%) Indians have already bought a second-hand smartphone. As that market grows, a protection plan increasingly becomes the deciding factor, not just a nice-to-have.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3840480" cy="3520440"/>
          </a:xfrm>
          <a:prstGeom prst="roundRect">
            <a:avLst>
              <a:gd name="adj" fmla="val 2078"/>
            </a:avLst>
          </a:prstGeom>
          <a:solidFill>
            <a:srgbClr val="1E2761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548640" y="2697480"/>
            <a:ext cx="3840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42%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822960" y="3749040"/>
            <a:ext cx="32918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ever purchased a second-hand / pre-owned smartphone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17720" y="2331720"/>
            <a:ext cx="7022592" cy="3520440"/>
          </a:xfrm>
          <a:prstGeom prst="roundRect">
            <a:avLst>
              <a:gd name="adj" fmla="val 2078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Text 7"/>
          <p:cNvSpPr/>
          <p:nvPr/>
        </p:nvSpPr>
        <p:spPr>
          <a:xfrm>
            <a:off x="4892040" y="2468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Who's Buying Pre-Owned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892040" y="27432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AGE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4892040" y="406908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GEOGRAPHY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4754880" y="4261104"/>
            <a:ext cx="1143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Non-Metros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5989320" y="4288536"/>
            <a:ext cx="4807131" cy="256032"/>
          </a:xfrm>
          <a:prstGeom prst="rect">
            <a:avLst/>
          </a:prstGeom>
          <a:solidFill>
            <a:srgbClr val="E15550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5" name="Text 12"/>
          <p:cNvSpPr/>
          <p:nvPr/>
        </p:nvSpPr>
        <p:spPr>
          <a:xfrm>
            <a:off x="10293531" y="4261104"/>
            <a:ext cx="5029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64%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754880" y="4663440"/>
            <a:ext cx="1143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Metros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5989320" y="4690872"/>
            <a:ext cx="2704011" cy="256032"/>
          </a:xfrm>
          <a:prstGeom prst="rect">
            <a:avLst/>
          </a:prstGeom>
          <a:solidFill>
            <a:srgbClr val="E15550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8" name="Text 15"/>
          <p:cNvSpPr/>
          <p:nvPr/>
        </p:nvSpPr>
        <p:spPr>
          <a:xfrm>
            <a:off x="8190411" y="4663440"/>
            <a:ext cx="5029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36%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4892040" y="5029200"/>
            <a:ext cx="3657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GENDER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4754880" y="5221224"/>
            <a:ext cx="1143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5989320" y="5248656"/>
            <a:ext cx="4732020" cy="256032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2" name="Text 19"/>
          <p:cNvSpPr/>
          <p:nvPr/>
        </p:nvSpPr>
        <p:spPr>
          <a:xfrm>
            <a:off x="10218419" y="5221224"/>
            <a:ext cx="5029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63%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4754880" y="5623560"/>
            <a:ext cx="1143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Women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5989320" y="5650992"/>
            <a:ext cx="2779122" cy="256032"/>
          </a:xfrm>
          <a:prstGeom prst="rect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25" name="Text 22"/>
          <p:cNvSpPr/>
          <p:nvPr/>
        </p:nvSpPr>
        <p:spPr>
          <a:xfrm>
            <a:off x="8265522" y="5623560"/>
            <a:ext cx="5029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37%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27" name="Text 24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800" dirty="0"/>
          </a:p>
        </p:txBody>
      </p:sp>
      <p:pic>
        <p:nvPicPr>
          <p:cNvPr id="28" name="Picture 27" descr="3_Main_FileOA_Logo_200px_x_136-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754880" y="2907792"/>
            <a:ext cx="114300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50">
                <a:solidFill>
                  <a:srgbClr val="2A2E43"/>
                </a:solidFill>
                <a:latin typeface="Calibri"/>
              </a:defRPr>
            </a:pPr>
            <a:r>
              <a:t>41-45 yrs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989320" y="2935224"/>
            <a:ext cx="4337684" cy="256032"/>
          </a:xfrm>
          <a:prstGeom prst="rect">
            <a:avLst/>
          </a:prstGeom>
          <a:solidFill>
            <a:srgbClr val="1E27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824084" y="2907792"/>
            <a:ext cx="50292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50" b="1">
                <a:solidFill>
                  <a:srgbClr val="FFFFFF"/>
                </a:solidFill>
                <a:latin typeface="Calibri"/>
              </a:defRPr>
            </a:pPr>
            <a:r>
              <a:t>33%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54880" y="3170682"/>
            <a:ext cx="114300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50">
                <a:solidFill>
                  <a:srgbClr val="2A2E43"/>
                </a:solidFill>
                <a:latin typeface="Calibri"/>
              </a:defRPr>
            </a:pPr>
            <a:r>
              <a:t>31-40 yrs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989320" y="3198114"/>
            <a:ext cx="3154679" cy="256032"/>
          </a:xfrm>
          <a:prstGeom prst="rect">
            <a:avLst/>
          </a:prstGeom>
          <a:solidFill>
            <a:srgbClr val="1E27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41080" y="3170682"/>
            <a:ext cx="50292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50" b="1">
                <a:solidFill>
                  <a:srgbClr val="FFFFFF"/>
                </a:solidFill>
                <a:latin typeface="Calibri"/>
              </a:defRPr>
            </a:pPr>
            <a:r>
              <a:t>24%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54880" y="3433572"/>
            <a:ext cx="114300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50">
                <a:solidFill>
                  <a:srgbClr val="2A2E43"/>
                </a:solidFill>
                <a:latin typeface="Calibri"/>
              </a:defRPr>
            </a:pPr>
            <a:r>
              <a:t>26-30 yrs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989320" y="3461004"/>
            <a:ext cx="3154679" cy="256032"/>
          </a:xfrm>
          <a:prstGeom prst="rect">
            <a:avLst/>
          </a:prstGeom>
          <a:solidFill>
            <a:srgbClr val="1E27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641080" y="3433572"/>
            <a:ext cx="50292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50" b="1">
                <a:solidFill>
                  <a:srgbClr val="FFFFFF"/>
                </a:solidFill>
                <a:latin typeface="Calibri"/>
              </a:defRPr>
            </a:pPr>
            <a:r>
              <a:t>24%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54880" y="3696462"/>
            <a:ext cx="114300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50">
                <a:solidFill>
                  <a:srgbClr val="2A2E43"/>
                </a:solidFill>
                <a:latin typeface="Calibri"/>
              </a:defRPr>
            </a:pPr>
            <a:r>
              <a:t>18-25 yrs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989320" y="3723894"/>
            <a:ext cx="2497454" cy="256032"/>
          </a:xfrm>
          <a:prstGeom prst="rect">
            <a:avLst/>
          </a:prstGeom>
          <a:solidFill>
            <a:srgbClr val="1E27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983854" y="3696462"/>
            <a:ext cx="502920" cy="3108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50" b="1">
                <a:solidFill>
                  <a:srgbClr val="FFFFFF"/>
                </a:solidFill>
                <a:latin typeface="Calibri"/>
              </a:defRPr>
            </a:pPr>
            <a:r>
              <a:t>19%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RECOMMERCE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7899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Value Remains The Single Biggest Trigger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Affordability is the decisive pull: 51% would consider a second-hand phone mainly for value for money, and 45% for the chance to own a premium model at a lower price. Savings, not sustainability or trust, drive the decision.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11091672" cy="3566160"/>
          </a:xfrm>
          <a:prstGeom prst="roundRect">
            <a:avLst>
              <a:gd name="adj" fmla="val 205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822960" y="245059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Reasons To Consider A Pre-Owned Smartphone (not mutually exclusive)*</a:t>
            </a:r>
            <a:endParaRPr lang="en-US" sz="105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777240" y="2743200"/>
          <a:ext cx="1042416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/>
          <p:nvPr/>
        </p:nvSpPr>
        <p:spPr>
          <a:xfrm>
            <a:off x="822960" y="5742432"/>
            <a:ext cx="7315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*Those who have never owned a second-hand/pre-owned smartphone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10" name="Text 7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800" dirty="0"/>
          </a:p>
        </p:txBody>
      </p:sp>
      <p:pic>
        <p:nvPicPr>
          <p:cNvPr id="11" name="Picture 10" descr="3_Main_FileOA_Logo_200px_x_136-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RECOMMERCE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7899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Trust Deficit Holds The Market Back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1155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top concerns are all about trust, not price: quality or battery condition (55%), hidden defects (51%) and authenticity (49%). The trust deficit runs higher among younger and metro buyers, while women are the most likely to prefer a brand-new phone.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11091672" cy="3566160"/>
          </a:xfrm>
          <a:prstGeom prst="roundRect">
            <a:avLst>
              <a:gd name="adj" fmla="val 2051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4"/>
          <p:cNvSpPr/>
          <p:nvPr/>
        </p:nvSpPr>
        <p:spPr>
          <a:xfrm>
            <a:off x="822960" y="2450592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Concerns With Purchasing A Second-Hand / Pre-Owned Smartphone (not mutually exclusive)</a:t>
            </a:r>
            <a:endParaRPr lang="en-US" sz="105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777240" y="2743200"/>
          <a:ext cx="1042416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800" dirty="0"/>
          </a:p>
        </p:txBody>
      </p:sp>
      <p:pic>
        <p:nvPicPr>
          <p:cNvPr id="10" name="Picture 9" descr="3_Main_FileOA_Logo_200px_x_136-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FF8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RECOMMERCE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Protection Flips The Equation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0789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AEB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cost drives new-phone protection decisions, trust drives pre-owned ones, and protection plans are how that trust gets built.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3566160" cy="3291840"/>
          </a:xfrm>
          <a:prstGeom prst="roundRect">
            <a:avLst>
              <a:gd name="adj" fmla="val 2222"/>
            </a:avLst>
          </a:prstGeom>
          <a:solidFill>
            <a:srgbClr val="232B6E"/>
          </a:solidFill>
          <a:ln w="12700">
            <a:solidFill>
              <a:srgbClr val="37408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Shape 4"/>
          <p:cNvSpPr/>
          <p:nvPr/>
        </p:nvSpPr>
        <p:spPr>
          <a:xfrm>
            <a:off x="1943100" y="2446020"/>
            <a:ext cx="777240" cy="777240"/>
          </a:xfrm>
          <a:prstGeom prst="ellipse">
            <a:avLst/>
          </a:prstGeom>
          <a:solidFill>
            <a:srgbClr val="E1555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7" name="Image 0" descr="/home/claude/build/icons/alert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914" y="2554834"/>
            <a:ext cx="559613" cy="55961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48640" y="3337560"/>
            <a:ext cx="3566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44%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822960" y="4041648"/>
            <a:ext cx="3017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150" dirty="0">
                <a:solidFill>
                  <a:srgbClr val="C7CD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concerned about lack of warranty/protection on a pre-owned phone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315968" y="2286000"/>
            <a:ext cx="3566160" cy="3291840"/>
          </a:xfrm>
          <a:prstGeom prst="roundRect">
            <a:avLst>
              <a:gd name="adj" fmla="val 2222"/>
            </a:avLst>
          </a:prstGeom>
          <a:solidFill>
            <a:srgbClr val="232B6E"/>
          </a:solidFill>
          <a:ln w="12700">
            <a:solidFill>
              <a:srgbClr val="37408C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Shape 8"/>
          <p:cNvSpPr/>
          <p:nvPr/>
        </p:nvSpPr>
        <p:spPr>
          <a:xfrm>
            <a:off x="5710428" y="2446020"/>
            <a:ext cx="777240" cy="7772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2" name="Image 1" descr="/home/claude/build/icons/shie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242" y="2554834"/>
            <a:ext cx="559613" cy="55961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315968" y="3337560"/>
            <a:ext cx="3566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30%</a:t>
            </a:r>
            <a:endParaRPr lang="en-US" sz="3200" dirty="0"/>
          </a:p>
        </p:txBody>
      </p:sp>
      <p:sp>
        <p:nvSpPr>
          <p:cNvPr id="14" name="Text 10"/>
          <p:cNvSpPr/>
          <p:nvPr/>
        </p:nvSpPr>
        <p:spPr>
          <a:xfrm>
            <a:off x="4590288" y="4041648"/>
            <a:ext cx="3017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150" dirty="0">
                <a:solidFill>
                  <a:srgbClr val="C7CD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the availability of a warranty/protection plan would make them consider buying pre-owned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8074152" y="2286000"/>
            <a:ext cx="3566160" cy="3291840"/>
          </a:xfrm>
          <a:prstGeom prst="roundRect">
            <a:avLst>
              <a:gd name="adj" fmla="val 2222"/>
            </a:avLst>
          </a:prstGeom>
          <a:solidFill>
            <a:srgbClr val="E15550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6" name="Shape 12"/>
          <p:cNvSpPr/>
          <p:nvPr/>
        </p:nvSpPr>
        <p:spPr>
          <a:xfrm>
            <a:off x="9468612" y="244602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7" name="Image 2" descr="/home/claude/build/icons/che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7426" y="2554834"/>
            <a:ext cx="559613" cy="55961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074152" y="3337560"/>
            <a:ext cx="3566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70%</a:t>
            </a:r>
            <a:endParaRPr lang="en-US" sz="3200" dirty="0"/>
          </a:p>
        </p:txBody>
      </p:sp>
      <p:sp>
        <p:nvSpPr>
          <p:cNvPr id="19" name="Text 14"/>
          <p:cNvSpPr/>
          <p:nvPr/>
        </p:nvSpPr>
        <p:spPr>
          <a:xfrm>
            <a:off x="8348472" y="4041648"/>
            <a:ext cx="30175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believe protection is even more important for pre-owned phones than for new ones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548640" y="5806440"/>
            <a:ext cx="10789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899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Among those who've never owned a pre-owned smartphone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22" name="Text 17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993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800" dirty="0"/>
          </a:p>
        </p:txBody>
      </p:sp>
      <p:pic>
        <p:nvPicPr>
          <p:cNvPr id="23" name="Picture 22" descr="3_Main_FileOA_Logo_200px_x_136-0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E15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Big Picture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44752"/>
            <a:ext cx="11155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Smartphones have become India's most essential personal device, but protection habits have not kept pace with dependence, damage, or cost.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2697480" cy="1536192"/>
          </a:xfrm>
          <a:prstGeom prst="roundRect">
            <a:avLst>
              <a:gd name="adj" fmla="val 4762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Shape 4"/>
          <p:cNvSpPr/>
          <p:nvPr/>
        </p:nvSpPr>
        <p:spPr>
          <a:xfrm>
            <a:off x="722376" y="2267712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7" name="Image 0" descr="/home/claude/build/icons/mob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746" y="2347082"/>
            <a:ext cx="408188" cy="40818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71600" y="2276856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70%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49808" y="2935224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their smartphone heavily every day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355848" y="2148840"/>
            <a:ext cx="2697480" cy="1536192"/>
          </a:xfrm>
          <a:prstGeom prst="roundRect">
            <a:avLst>
              <a:gd name="adj" fmla="val 4762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Shape 8"/>
          <p:cNvSpPr/>
          <p:nvPr/>
        </p:nvSpPr>
        <p:spPr>
          <a:xfrm>
            <a:off x="3529584" y="2267712"/>
            <a:ext cx="566928" cy="566928"/>
          </a:xfrm>
          <a:prstGeom prst="ellipse">
            <a:avLst/>
          </a:prstGeom>
          <a:solidFill>
            <a:srgbClr val="E1555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2" name="Image 1" descr="/home/claude/build/icons/dr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8954" y="2347082"/>
            <a:ext cx="408188" cy="40818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178808" y="2276856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82%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3557016" y="2935224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dropped their phone at least once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6163056" y="2148840"/>
            <a:ext cx="2697480" cy="1536192"/>
          </a:xfrm>
          <a:prstGeom prst="roundRect">
            <a:avLst>
              <a:gd name="adj" fmla="val 4762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6" name="Shape 12"/>
          <p:cNvSpPr/>
          <p:nvPr/>
        </p:nvSpPr>
        <p:spPr>
          <a:xfrm>
            <a:off x="6336792" y="2267712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7" name="Image 2" descr="/home/claude/build/icons/ale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6162" y="2347082"/>
            <a:ext cx="408188" cy="40818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986016" y="2276856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72%</a:t>
            </a:r>
            <a:endParaRPr lang="en-US" sz="2200" dirty="0"/>
          </a:p>
        </p:txBody>
      </p:sp>
      <p:sp>
        <p:nvSpPr>
          <p:cNvPr id="19" name="Text 14"/>
          <p:cNvSpPr/>
          <p:nvPr/>
        </p:nvSpPr>
        <p:spPr>
          <a:xfrm>
            <a:off x="6364224" y="2935224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suffered accidental damage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8970264" y="2148840"/>
            <a:ext cx="2697480" cy="1536192"/>
          </a:xfrm>
          <a:prstGeom prst="roundRect">
            <a:avLst>
              <a:gd name="adj" fmla="val 4762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1" name="Shape 16"/>
          <p:cNvSpPr/>
          <p:nvPr/>
        </p:nvSpPr>
        <p:spPr>
          <a:xfrm>
            <a:off x="9144000" y="2267712"/>
            <a:ext cx="566928" cy="566928"/>
          </a:xfrm>
          <a:prstGeom prst="ellipse">
            <a:avLst/>
          </a:prstGeom>
          <a:solidFill>
            <a:srgbClr val="E1555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22" name="Image 3" descr="/home/claude/build/icons/ey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3370" y="2347082"/>
            <a:ext cx="408188" cy="40818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793224" y="2276856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84%</a:t>
            </a:r>
            <a:endParaRPr lang="en-US" sz="2200" dirty="0"/>
          </a:p>
        </p:txBody>
      </p:sp>
      <p:sp>
        <p:nvSpPr>
          <p:cNvPr id="24" name="Text 18"/>
          <p:cNvSpPr/>
          <p:nvPr/>
        </p:nvSpPr>
        <p:spPr>
          <a:xfrm>
            <a:off x="9171432" y="2935224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smartphone protection plans exist</a:t>
            </a:r>
            <a:endParaRPr lang="en-US" sz="950" dirty="0"/>
          </a:p>
        </p:txBody>
      </p:sp>
      <p:sp>
        <p:nvSpPr>
          <p:cNvPr id="25" name="Shape 19"/>
          <p:cNvSpPr/>
          <p:nvPr/>
        </p:nvSpPr>
        <p:spPr>
          <a:xfrm>
            <a:off x="548640" y="3813048"/>
            <a:ext cx="2697480" cy="1536192"/>
          </a:xfrm>
          <a:prstGeom prst="roundRect">
            <a:avLst>
              <a:gd name="adj" fmla="val 4762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26" name="Shape 20"/>
          <p:cNvSpPr/>
          <p:nvPr/>
        </p:nvSpPr>
        <p:spPr>
          <a:xfrm>
            <a:off x="722376" y="3931920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27" name="Image 4" descr="/home/claude/build/icons/shiel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746" y="4011290"/>
            <a:ext cx="408188" cy="408188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371600" y="3941064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36%</a:t>
            </a:r>
            <a:endParaRPr lang="en-US" sz="2200" dirty="0"/>
          </a:p>
        </p:txBody>
      </p:sp>
      <p:sp>
        <p:nvSpPr>
          <p:cNvPr id="29" name="Text 22"/>
          <p:cNvSpPr/>
          <p:nvPr/>
        </p:nvSpPr>
        <p:spPr>
          <a:xfrm>
            <a:off x="749808" y="4599432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ever actually bought one</a:t>
            </a:r>
            <a:endParaRPr lang="en-US" sz="950" dirty="0"/>
          </a:p>
        </p:txBody>
      </p:sp>
      <p:sp>
        <p:nvSpPr>
          <p:cNvPr id="30" name="Shape 23"/>
          <p:cNvSpPr/>
          <p:nvPr/>
        </p:nvSpPr>
        <p:spPr>
          <a:xfrm>
            <a:off x="3355848" y="3813048"/>
            <a:ext cx="2697480" cy="1536192"/>
          </a:xfrm>
          <a:prstGeom prst="roundRect">
            <a:avLst>
              <a:gd name="adj" fmla="val 4762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1" name="Shape 24"/>
          <p:cNvSpPr/>
          <p:nvPr/>
        </p:nvSpPr>
        <p:spPr>
          <a:xfrm>
            <a:off x="3529584" y="3931920"/>
            <a:ext cx="566928" cy="566928"/>
          </a:xfrm>
          <a:prstGeom prst="ellipse">
            <a:avLst/>
          </a:prstGeom>
          <a:solidFill>
            <a:srgbClr val="E1555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32" name="Image 5" descr="/home/claude/build/icons/exchan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8954" y="4011290"/>
            <a:ext cx="408188" cy="408188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4178808" y="3941064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42%</a:t>
            </a:r>
            <a:endParaRPr lang="en-US" sz="2200" dirty="0"/>
          </a:p>
        </p:txBody>
      </p:sp>
      <p:sp>
        <p:nvSpPr>
          <p:cNvPr id="34" name="Text 26"/>
          <p:cNvSpPr/>
          <p:nvPr/>
        </p:nvSpPr>
        <p:spPr>
          <a:xfrm>
            <a:off x="3557016" y="4599432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bought a pre-owned smartphone</a:t>
            </a:r>
            <a:endParaRPr lang="en-US" sz="950" dirty="0"/>
          </a:p>
        </p:txBody>
      </p:sp>
      <p:sp>
        <p:nvSpPr>
          <p:cNvPr id="35" name="Shape 27"/>
          <p:cNvSpPr/>
          <p:nvPr/>
        </p:nvSpPr>
        <p:spPr>
          <a:xfrm>
            <a:off x="6163056" y="3813048"/>
            <a:ext cx="2697480" cy="1536192"/>
          </a:xfrm>
          <a:prstGeom prst="roundRect">
            <a:avLst>
              <a:gd name="adj" fmla="val 4762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36" name="Shape 28"/>
          <p:cNvSpPr/>
          <p:nvPr/>
        </p:nvSpPr>
        <p:spPr>
          <a:xfrm>
            <a:off x="6336792" y="3931920"/>
            <a:ext cx="566928" cy="56692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37" name="Image 6" descr="/home/claude/build/icons/handshak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6162" y="4011290"/>
            <a:ext cx="408188" cy="408188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6986016" y="3941064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70%</a:t>
            </a:r>
            <a:endParaRPr lang="en-US" sz="2200" dirty="0"/>
          </a:p>
        </p:txBody>
      </p:sp>
      <p:sp>
        <p:nvSpPr>
          <p:cNvPr id="39" name="Text 30"/>
          <p:cNvSpPr/>
          <p:nvPr/>
        </p:nvSpPr>
        <p:spPr>
          <a:xfrm>
            <a:off x="6364224" y="4599432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protection matters more for pre-owned phones</a:t>
            </a:r>
            <a:endParaRPr lang="en-US" sz="950" dirty="0"/>
          </a:p>
        </p:txBody>
      </p:sp>
      <p:sp>
        <p:nvSpPr>
          <p:cNvPr id="40" name="Shape 31"/>
          <p:cNvSpPr/>
          <p:nvPr/>
        </p:nvSpPr>
        <p:spPr>
          <a:xfrm>
            <a:off x="8970264" y="3813048"/>
            <a:ext cx="2697480" cy="1536192"/>
          </a:xfrm>
          <a:prstGeom prst="roundRect">
            <a:avLst>
              <a:gd name="adj" fmla="val 4762"/>
            </a:avLst>
          </a:prstGeom>
          <a:solidFill>
            <a:srgbClr val="F3F5FB"/>
          </a:solidFill>
          <a:ln w="12700">
            <a:solidFill>
              <a:srgbClr val="E2E6F0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1" name="Shape 32"/>
          <p:cNvSpPr/>
          <p:nvPr/>
        </p:nvSpPr>
        <p:spPr>
          <a:xfrm>
            <a:off x="9144000" y="3931920"/>
            <a:ext cx="566928" cy="566928"/>
          </a:xfrm>
          <a:prstGeom prst="ellipse">
            <a:avLst/>
          </a:prstGeom>
          <a:solidFill>
            <a:srgbClr val="E15550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42" name="Image 7" descr="/home/claude/build/icons/sta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3370" y="4011290"/>
            <a:ext cx="408188" cy="408188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9793224" y="3941064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#1</a:t>
            </a:r>
            <a:endParaRPr lang="en-US" sz="2200" dirty="0"/>
          </a:p>
        </p:txBody>
      </p:sp>
      <p:sp>
        <p:nvSpPr>
          <p:cNvPr id="44" name="Text 34"/>
          <p:cNvSpPr/>
          <p:nvPr/>
        </p:nvSpPr>
        <p:spPr>
          <a:xfrm>
            <a:off x="9171432" y="4599432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2A2E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OneAssist, most recognised protection brand</a:t>
            </a:r>
            <a:endParaRPr lang="en-US" sz="950" dirty="0"/>
          </a:p>
        </p:txBody>
      </p:sp>
      <p:sp>
        <p:nvSpPr>
          <p:cNvPr id="45" name="Text 35"/>
          <p:cNvSpPr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800" kern="0" spc="8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ONEASSIST  ×  HANSA RESEARCH   |   THE GREAT INDIAN SMARTPHONE PROTECTION GAP</a:t>
            </a:r>
            <a:endParaRPr lang="en-US" sz="800" dirty="0"/>
          </a:p>
        </p:txBody>
      </p:sp>
      <p:sp>
        <p:nvSpPr>
          <p:cNvPr id="46" name="Text 36"/>
          <p:cNvSpPr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800" dirty="0"/>
          </a:p>
        </p:txBody>
      </p:sp>
      <p:pic>
        <p:nvPicPr>
          <p:cNvPr id="47" name="Picture 46" descr="3_Main_FileOA_Logo_200px_x_136-0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rgbClr val="E15550"/>
                </a:solidFill>
                <a:latin typeface="Calibri"/>
              </a:defRPr>
            </a:pPr>
            <a:r>
              <a:rPr kumimoji="0" sz="1200" b="1" i="0" u="none" strike="noStrike" kern="1200" cap="none" spc="140" normalizeH="0" baseline="0" noProof="0">
                <a:ln>
                  <a:noFill/>
                </a:ln>
                <a:solidFill>
                  <a:srgbClr val="E155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WAY FORWARD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FFFFFF"/>
                </a:solidFill>
                <a:latin typeface="Cambria"/>
              </a:defRPr>
            </a:pPr>
            <a:r>
              <a:rPr kumimoji="0" sz="27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How OneAssist Is Bridging The Gap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1732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>
                <a:solidFill>
                  <a:srgbClr val="AEB8E8"/>
                </a:solidFill>
                <a:latin typeface="Calibri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AEB8E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Three barriers stand between awareness and adoption for smartphone protection — closing them has been core to OneAssist's approach as the category's pioneer.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29968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50" b="1">
                <a:solidFill>
                  <a:srgbClr val="CADCFC"/>
                </a:solidFill>
                <a:latin typeface="Calibri"/>
              </a:defRPr>
            </a:pPr>
            <a:r>
              <a:rPr kumimoji="0" sz="1150" b="1" i="0" u="none" strike="noStrike" kern="1200" cap="none" spc="120" normalizeH="0" baseline="0" noProof="0">
                <a:ln>
                  <a:noFill/>
                </a:ln>
                <a:solidFill>
                  <a:srgbClr val="CADCF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THREE BARRIERS TO ADOPTION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377440"/>
            <a:ext cx="3511296" cy="1417320"/>
          </a:xfrm>
          <a:prstGeom prst="roundRect">
            <a:avLst>
              <a:gd name="adj" fmla="val 5000"/>
            </a:avLst>
          </a:prstGeom>
          <a:solidFill>
            <a:srgbClr val="F3F5FB"/>
          </a:solidFill>
          <a:ln w="12700">
            <a:solidFill>
              <a:srgbClr val="F3F5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2002536" y="2532888"/>
            <a:ext cx="603504" cy="603504"/>
          </a:xfrm>
          <a:prstGeom prst="ellipse">
            <a:avLst/>
          </a:prstGeom>
          <a:solidFill>
            <a:srgbClr val="E155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026" y="2617378"/>
            <a:ext cx="434522" cy="4345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3246120"/>
            <a:ext cx="323697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1" i="0">
                <a:solidFill>
                  <a:srgbClr val="1E2761"/>
                </a:solidFill>
                <a:latin typeface="Cambria"/>
              </a:defRPr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Trust In The Claims Process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4255" y="2377440"/>
            <a:ext cx="3511296" cy="1417320"/>
          </a:xfrm>
          <a:prstGeom prst="roundRect">
            <a:avLst>
              <a:gd name="adj" fmla="val 5000"/>
            </a:avLst>
          </a:prstGeom>
          <a:solidFill>
            <a:srgbClr val="F3F5FB"/>
          </a:solidFill>
          <a:ln w="12700">
            <a:solidFill>
              <a:srgbClr val="F3F5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788151" y="2532888"/>
            <a:ext cx="603504" cy="603504"/>
          </a:xfrm>
          <a:prstGeom prst="ellipse">
            <a:avLst/>
          </a:prstGeom>
          <a:solidFill>
            <a:srgbClr val="1E27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642" y="2617378"/>
            <a:ext cx="434522" cy="4345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471416" y="3246120"/>
            <a:ext cx="323697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1" i="0">
                <a:solidFill>
                  <a:srgbClr val="1E2761"/>
                </a:solidFill>
                <a:latin typeface="Cambria"/>
              </a:defRPr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Understanding Of Benefits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19871" y="2377440"/>
            <a:ext cx="3511296" cy="1417320"/>
          </a:xfrm>
          <a:prstGeom prst="roundRect">
            <a:avLst>
              <a:gd name="adj" fmla="val 5000"/>
            </a:avLst>
          </a:prstGeom>
          <a:solidFill>
            <a:srgbClr val="F3F5FB"/>
          </a:solidFill>
          <a:ln w="12700">
            <a:solidFill>
              <a:srgbClr val="F3F5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573767" y="2532888"/>
            <a:ext cx="603504" cy="603504"/>
          </a:xfrm>
          <a:prstGeom prst="ellipse">
            <a:avLst/>
          </a:prstGeom>
          <a:solidFill>
            <a:srgbClr val="E155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8258" y="2617378"/>
            <a:ext cx="434522" cy="43452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257031" y="3246120"/>
            <a:ext cx="323697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00" b="1" i="0">
                <a:solidFill>
                  <a:srgbClr val="1E2761"/>
                </a:solidFill>
                <a:latin typeface="Cambria"/>
              </a:defRPr>
            </a:pPr>
            <a:r>
              <a:rPr kumimoji="0" sz="1300" b="1" i="0" u="none" strike="noStrike" kern="1200" cap="none" spc="0" normalizeH="0" baseline="0" noProof="0">
                <a:ln>
                  <a:noFill/>
                </a:ln>
                <a:solidFill>
                  <a:srgbClr val="1E2761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Cost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3995928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50" b="1">
                <a:solidFill>
                  <a:srgbClr val="CADCFC"/>
                </a:solidFill>
                <a:latin typeface="Calibri"/>
              </a:defRPr>
            </a:pPr>
            <a:r>
              <a:rPr kumimoji="0" sz="1150" b="1" i="0" u="none" strike="noStrike" kern="1200" cap="none" spc="120" normalizeH="0" baseline="0" noProof="0">
                <a:ln>
                  <a:noFill/>
                </a:ln>
                <a:solidFill>
                  <a:srgbClr val="CADCF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BACKSTORY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43400"/>
            <a:ext cx="11091672" cy="1874519"/>
          </a:xfrm>
          <a:prstGeom prst="roundRect">
            <a:avLst>
              <a:gd name="adj" fmla="val 6000"/>
            </a:avLst>
          </a:prstGeom>
          <a:solidFill>
            <a:srgbClr val="232B6E"/>
          </a:solidFill>
          <a:ln w="12700">
            <a:solidFill>
              <a:srgbClr val="3740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05840" y="4507992"/>
            <a:ext cx="731520" cy="731520"/>
          </a:xfrm>
          <a:prstGeom prst="ellipse">
            <a:avLst/>
          </a:prstGeom>
          <a:solidFill>
            <a:srgbClr val="E155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8252" y="4610404"/>
            <a:ext cx="526694" cy="52669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965960" y="4526280"/>
            <a:ext cx="9052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 i="0">
                <a:solidFill>
                  <a:srgbClr val="FFFFFF"/>
                </a:solidFill>
                <a:latin typeface="Cambria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A Rocky Start To The Category, And Why It Made Us Work Harder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65960" y="5001768"/>
            <a:ext cx="9052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 i="0">
                <a:solidFill>
                  <a:srgbClr val="C7CDEF"/>
                </a:solidFill>
                <a:latin typeface="Calibri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C7CDE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protection category had a difficult start in the early 2010s, when a few players exited abruptly — leaving customers and retailers stranded mid-claim. As a pioneer of the category, OneAssist had to work doubly hard to rebuild the ecosystem's trust from the ground up.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65960" y="5760720"/>
            <a:ext cx="9052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50" b="0" i="1">
                <a:solidFill>
                  <a:srgbClr val="CADCFC"/>
                </a:solidFill>
                <a:latin typeface="Calibri"/>
              </a:defRPr>
            </a:pPr>
            <a:r>
              <a:rPr kumimoji="0" sz="1150" b="0" i="1" u="none" strike="noStrike" kern="1200" cap="none" spc="0" normalizeH="0" baseline="0" noProof="0">
                <a:ln>
                  <a:noFill/>
                </a:ln>
                <a:solidFill>
                  <a:srgbClr val="CADCF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That work continues today through tech-led interventions across all three barriers — trust, understanding, and cost.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rgbClr val="6B7290"/>
                </a:solidFill>
                <a:latin typeface="Calibri"/>
              </a:defRPr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6B729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ONEASSIST  ×  HANSA RESEARCH   |   THE GREAT INDIAN SMARTPHONE PROTECTION GAP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rgbClr val="6B7290"/>
                </a:solidFill>
                <a:latin typeface="Calibri"/>
              </a:defRPr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6B729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411480"/>
            <a:ext cx="914400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15550"/>
                </a:solidFill>
                <a:latin typeface="Calibri"/>
              </a:defRPr>
            </a:pPr>
            <a:r>
              <a:rPr spc="140"/>
              <a:t>THE WAY FORWARD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13232"/>
            <a:ext cx="111556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1E2761"/>
                </a:solidFill>
                <a:latin typeface="Cambria"/>
              </a:defRPr>
            </a:pPr>
            <a:r>
              <a:t>Tech-Led Interventions, Purpose-Built For Trust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1155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6B7290"/>
                </a:solidFill>
                <a:latin typeface="Calibri"/>
              </a:defRPr>
            </a:pPr>
            <a:r>
              <a:t>Six initiatives, each targeting one of the three barriers to adoption.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965960"/>
            <a:ext cx="3511296" cy="4389120"/>
          </a:xfrm>
          <a:prstGeom prst="roundRect">
            <a:avLst>
              <a:gd name="adj" fmla="val 5000"/>
            </a:avLst>
          </a:prstGeom>
          <a:solidFill>
            <a:srgbClr val="F3F5FB"/>
          </a:solidFill>
          <a:ln w="12700">
            <a:solidFill>
              <a:srgbClr val="E2E6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54380" y="2098548"/>
            <a:ext cx="502920" cy="502920"/>
          </a:xfrm>
          <a:prstGeom prst="ellipse">
            <a:avLst/>
          </a:prstGeom>
          <a:solidFill>
            <a:srgbClr val="E155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788" y="2168956"/>
            <a:ext cx="362102" cy="3621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17319" y="2148840"/>
            <a:ext cx="250545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1" i="0">
                <a:solidFill>
                  <a:srgbClr val="1E2761"/>
                </a:solidFill>
                <a:latin typeface="Cambria"/>
              </a:defRPr>
            </a:pPr>
            <a:r>
              <a:t>TRUST IN CLAIMS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743200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1" i="0">
                <a:solidFill>
                  <a:srgbClr val="1E2761"/>
                </a:solidFill>
                <a:latin typeface="Calibri"/>
              </a:defRPr>
            </a:pPr>
            <a:r>
              <a:t>SONIC — AI Claims Decisioning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999232"/>
            <a:ext cx="3108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6B7290"/>
                </a:solidFill>
                <a:latin typeface="Calibri"/>
              </a:defRPr>
            </a:pPr>
            <a:r>
              <a:t>In-house AI reviews document-less claims and delivers a verdict in under 10 seconds — replacing the old paperwork-heavy reimbursement model.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575304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1" i="0">
                <a:solidFill>
                  <a:srgbClr val="1E2761"/>
                </a:solidFill>
                <a:latin typeface="Calibri"/>
              </a:defRPr>
            </a:pPr>
            <a:r>
              <a:t>Transparent Repair Tracking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3831336"/>
            <a:ext cx="3108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6B7290"/>
                </a:solidFill>
                <a:latin typeface="Calibri"/>
              </a:defRPr>
            </a:pPr>
            <a:r>
              <a:t>Real-time tracking shows customers exactly what's happening with their phone, including estimates shared directly from Brand-Authorised Service Centres.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4407408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1" i="0">
                <a:solidFill>
                  <a:srgbClr val="1E2761"/>
                </a:solidFill>
                <a:latin typeface="Calibri"/>
              </a:defRPr>
            </a:pPr>
            <a:r>
              <a:t>‘No-Questions-Asked’ Programmes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4663440"/>
            <a:ext cx="3108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6B7290"/>
                </a:solidFill>
                <a:latin typeface="Calibri"/>
              </a:defRPr>
            </a:pPr>
            <a:r>
              <a:t>Built to counter the fear of rejection — meet the basic requirements, and the claim is honoured.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5102352"/>
            <a:ext cx="31089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1" i="0">
                <a:solidFill>
                  <a:srgbClr val="1E2761"/>
                </a:solidFill>
                <a:latin typeface="Calibri"/>
              </a:defRPr>
            </a:pPr>
            <a:r>
              <a:t>Service Guarantee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5358384"/>
            <a:ext cx="3108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900" b="0" i="0">
                <a:solidFill>
                  <a:srgbClr val="6B7290"/>
                </a:solidFill>
                <a:latin typeface="Calibri"/>
              </a:defRPr>
            </a:pPr>
            <a:r>
              <a:t>Miss our repair timeline, and customers get their protection-plan cost refunded — while their plan stays active.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34255" y="1965960"/>
            <a:ext cx="3511296" cy="4389120"/>
          </a:xfrm>
          <a:prstGeom prst="roundRect">
            <a:avLst>
              <a:gd name="adj" fmla="val 5000"/>
            </a:avLst>
          </a:prstGeom>
          <a:solidFill>
            <a:srgbClr val="F3F5FB"/>
          </a:solidFill>
          <a:ln w="12700">
            <a:solidFill>
              <a:srgbClr val="E2E6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4539995" y="2098548"/>
            <a:ext cx="502920" cy="502920"/>
          </a:xfrm>
          <a:prstGeom prst="ellipse">
            <a:avLst/>
          </a:prstGeom>
          <a:solidFill>
            <a:srgbClr val="1E27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404" y="2168956"/>
            <a:ext cx="362102" cy="36210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202936" y="2148840"/>
            <a:ext cx="250545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1" i="0">
                <a:solidFill>
                  <a:srgbClr val="1E2761"/>
                </a:solidFill>
                <a:latin typeface="Cambria"/>
              </a:defRPr>
            </a:pPr>
            <a:r>
              <a:t>UNDERSTANDING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35423" y="2834639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1" i="0">
                <a:solidFill>
                  <a:srgbClr val="1E2761"/>
                </a:solidFill>
                <a:latin typeface="Calibri"/>
              </a:defRPr>
            </a:pPr>
            <a:r>
              <a:t>Proactive Communication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5423" y="31546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0" i="0">
                <a:solidFill>
                  <a:srgbClr val="6B7290"/>
                </a:solidFill>
                <a:latin typeface="Calibri"/>
              </a:defRPr>
            </a:pPr>
            <a:r>
              <a:t>We proactively tell customers what's covered and what isn't, cutting through common confusion — like the perception overlap between the benefits of Accidental Damage &amp; Liquid Damage (ADLD) protection and an Extended Warranty (EW).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35423" y="5029200"/>
            <a:ext cx="3108960" cy="1371600"/>
          </a:xfrm>
          <a:prstGeom prst="roundRect">
            <a:avLst>
              <a:gd name="adj" fmla="val 5000"/>
            </a:avLst>
          </a:prstGeom>
          <a:solidFill>
            <a:srgbClr val="232B6E"/>
          </a:solidFill>
          <a:ln w="12700">
            <a:solidFill>
              <a:srgbClr val="3740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18303" y="5212079"/>
            <a:ext cx="27432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0" i="1">
                <a:solidFill>
                  <a:srgbClr val="CADCFC"/>
                </a:solidFill>
                <a:latin typeface="Calibri"/>
              </a:defRPr>
            </a:pPr>
            <a:r>
              <a:t>Clear upfront communication on coverage is one of the simplest, highest-leverage ways to close the understanding gap.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19871" y="1965960"/>
            <a:ext cx="3511296" cy="4389120"/>
          </a:xfrm>
          <a:prstGeom prst="roundRect">
            <a:avLst>
              <a:gd name="adj" fmla="val 5000"/>
            </a:avLst>
          </a:prstGeom>
          <a:solidFill>
            <a:srgbClr val="F3F5FB"/>
          </a:solidFill>
          <a:ln w="12700">
            <a:solidFill>
              <a:srgbClr val="E2E6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325611" y="2098548"/>
            <a:ext cx="502920" cy="502920"/>
          </a:xfrm>
          <a:prstGeom prst="ellipse">
            <a:avLst/>
          </a:prstGeom>
          <a:solidFill>
            <a:srgbClr val="E155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6020" y="2168956"/>
            <a:ext cx="362102" cy="36210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988551" y="2148840"/>
            <a:ext cx="250545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1" i="0">
                <a:solidFill>
                  <a:srgbClr val="1E2761"/>
                </a:solidFill>
                <a:latin typeface="Cambria"/>
              </a:defRPr>
            </a:pPr>
            <a:r>
              <a:t>AFFORDABILITY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21040" y="2834639"/>
            <a:ext cx="3108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1" i="0">
                <a:solidFill>
                  <a:srgbClr val="1E2761"/>
                </a:solidFill>
                <a:latin typeface="Calibri"/>
              </a:defRPr>
            </a:pPr>
            <a:r>
              <a:t>Protection Plans On EMI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21040" y="31546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0" i="0">
                <a:solidFill>
                  <a:srgbClr val="6B7290"/>
                </a:solidFill>
                <a:latin typeface="Calibri"/>
              </a:defRPr>
            </a:pPr>
            <a:r>
              <a:t>Piloting protection plans on EMI with partners — so the upfront cost of a plan stops being the reason someone walks away from it.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321040" y="5029200"/>
            <a:ext cx="3108960" cy="1371600"/>
          </a:xfrm>
          <a:prstGeom prst="roundRect">
            <a:avLst>
              <a:gd name="adj" fmla="val 5000"/>
            </a:avLst>
          </a:prstGeom>
          <a:solidFill>
            <a:srgbClr val="E15550"/>
          </a:solidFill>
          <a:ln w="12700">
            <a:solidFill>
              <a:srgbClr val="E155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503919" y="5212079"/>
            <a:ext cx="27432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50" b="0" i="1">
                <a:solidFill>
                  <a:srgbClr val="FFFFFF"/>
                </a:solidFill>
                <a:latin typeface="Calibri"/>
              </a:defRPr>
            </a:pPr>
            <a:r>
              <a:t>“Too expensive” was the #1 barrier to adoption (44%). Financing options directly target that.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6492240"/>
            <a:ext cx="86868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B7290"/>
                </a:solidFill>
                <a:latin typeface="Calibri"/>
              </a:defRPr>
            </a:pPr>
            <a:r>
              <a:t>ONEASSIST  ×  HANSA RESEARCH   |   THE GREAT INDIAN SMARTPHONE PROTECTION GAP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28832" y="6492240"/>
            <a:ext cx="457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B7290"/>
                </a:solidFill>
                <a:latin typeface="Calibri"/>
              </a:defRPr>
            </a:pPr>
            <a: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83464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  <a:latin typeface="Cambria"/>
              </a:defRPr>
            </a:pPr>
            <a: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794760"/>
            <a:ext cx="85313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i="1">
                <a:solidFill>
                  <a:srgbClr val="AEB8E8"/>
                </a:solidFill>
                <a:latin typeface="Calibri"/>
              </a:defRPr>
            </a:pPr>
            <a:r>
              <a:t>For media queries and the full dataset, please reach out to the OneAssist communications team.</a:t>
            </a:r>
          </a:p>
        </p:txBody>
      </p:sp>
      <p:pic>
        <p:nvPicPr>
          <p:cNvPr id="4" name="Picture 3" descr="3_Main_FileOA_Logo_200px_x_136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6909" y="292608"/>
            <a:ext cx="884745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442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</TotalTime>
  <Words>3167</Words>
  <Application>Microsoft Office PowerPoint</Application>
  <PresentationFormat>Widescreen</PresentationFormat>
  <Paragraphs>375</Paragraphs>
  <Slides>34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Cambria</vt:lpstr>
      <vt:lpstr>Gadugi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Avisek Bandyopadhyay</cp:lastModifiedBy>
  <cp:revision>7</cp:revision>
  <dcterms:created xsi:type="dcterms:W3CDTF">2026-08-13T21:00:16Z</dcterms:created>
  <dcterms:modified xsi:type="dcterms:W3CDTF">2026-08-18T11:37:46Z</dcterms:modified>
</cp:coreProperties>
</file>